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8"/>
  </p:notesMasterIdLst>
  <p:sldIdLst>
    <p:sldId id="2147483209" r:id="rId5"/>
    <p:sldId id="2147483210" r:id="rId6"/>
    <p:sldId id="21474833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831D4-4B15-3EF0-B26C-F922811CB96D}" v="2" dt="2025-07-09T22:38:37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ali, Mohamed" userId="S::mohamed.mohamedali@accenture.com::c34bb293-32f5-4b81-974b-dd0646678ac5" providerId="AD" clId="Web-{F1AFC100-D03A-3C44-D275-C834C3B9720B}"/>
    <pc:docChg chg="addSld delSld">
      <pc:chgData name="Mohamedali, Mohamed" userId="S::mohamed.mohamedali@accenture.com::c34bb293-32f5-4b81-974b-dd0646678ac5" providerId="AD" clId="Web-{F1AFC100-D03A-3C44-D275-C834C3B9720B}" dt="2025-06-30T22:38:27.801" v="1"/>
      <pc:docMkLst>
        <pc:docMk/>
      </pc:docMkLst>
      <pc:sldChg chg="del">
        <pc:chgData name="Mohamedali, Mohamed" userId="S::mohamed.mohamedali@accenture.com::c34bb293-32f5-4b81-974b-dd0646678ac5" providerId="AD" clId="Web-{F1AFC100-D03A-3C44-D275-C834C3B9720B}" dt="2025-06-30T22:38:27.801" v="1"/>
        <pc:sldMkLst>
          <pc:docMk/>
          <pc:sldMk cId="580741189" sldId="2147483384"/>
        </pc:sldMkLst>
      </pc:sldChg>
      <pc:sldChg chg="add">
        <pc:chgData name="Mohamedali, Mohamed" userId="S::mohamed.mohamedali@accenture.com::c34bb293-32f5-4b81-974b-dd0646678ac5" providerId="AD" clId="Web-{F1AFC100-D03A-3C44-D275-C834C3B9720B}" dt="2025-06-30T22:38:02.723" v="0"/>
        <pc:sldMkLst>
          <pc:docMk/>
          <pc:sldMk cId="1792446054" sldId="2147483385"/>
        </pc:sldMkLst>
      </pc:sldChg>
    </pc:docChg>
  </pc:docChgLst>
  <pc:docChgLst>
    <pc:chgData name="Mohamedali, Mohamed" userId="S::mohamed.mohamedali@accenture.com::c34bb293-32f5-4b81-974b-dd0646678ac5" providerId="AD" clId="Web-{8D9405FA-75C2-FAC9-D34B-432E637F2F01}"/>
    <pc:docChg chg="addSld delSld">
      <pc:chgData name="Mohamedali, Mohamed" userId="S::mohamed.mohamedali@accenture.com::c34bb293-32f5-4b81-974b-dd0646678ac5" providerId="AD" clId="Web-{8D9405FA-75C2-FAC9-D34B-432E637F2F01}" dt="2025-07-07T22:20:59.546" v="1"/>
      <pc:docMkLst>
        <pc:docMk/>
      </pc:docMkLst>
      <pc:sldChg chg="add">
        <pc:chgData name="Mohamedali, Mohamed" userId="S::mohamed.mohamedali@accenture.com::c34bb293-32f5-4b81-974b-dd0646678ac5" providerId="AD" clId="Web-{8D9405FA-75C2-FAC9-D34B-432E637F2F01}" dt="2025-07-07T22:20:39.546" v="0"/>
        <pc:sldMkLst>
          <pc:docMk/>
          <pc:sldMk cId="580741189" sldId="2147483384"/>
        </pc:sldMkLst>
      </pc:sldChg>
      <pc:sldChg chg="del">
        <pc:chgData name="Mohamedali, Mohamed" userId="S::mohamed.mohamedali@accenture.com::c34bb293-32f5-4b81-974b-dd0646678ac5" providerId="AD" clId="Web-{8D9405FA-75C2-FAC9-D34B-432E637F2F01}" dt="2025-07-07T22:20:59.546" v="1"/>
        <pc:sldMkLst>
          <pc:docMk/>
          <pc:sldMk cId="1792446054" sldId="2147483385"/>
        </pc:sldMkLst>
      </pc:sldChg>
    </pc:docChg>
  </pc:docChgLst>
  <pc:docChgLst>
    <pc:chgData name="Truong, Linda" userId="ccf1549b-a28c-4fe3-8c7c-7b7ef78110c0" providerId="ADAL" clId="{BB747FB3-1EC3-4B6C-ACA5-FDD7E5762009}"/>
    <pc:docChg chg="undo custSel modSld">
      <pc:chgData name="Truong, Linda" userId="ccf1549b-a28c-4fe3-8c7c-7b7ef78110c0" providerId="ADAL" clId="{BB747FB3-1EC3-4B6C-ACA5-FDD7E5762009}" dt="2025-07-10T01:01:17.760" v="35" actId="14100"/>
      <pc:docMkLst>
        <pc:docMk/>
      </pc:docMkLst>
      <pc:sldChg chg="modSp mod">
        <pc:chgData name="Truong, Linda" userId="ccf1549b-a28c-4fe3-8c7c-7b7ef78110c0" providerId="ADAL" clId="{BB747FB3-1EC3-4B6C-ACA5-FDD7E5762009}" dt="2025-06-30T23:22:02.663" v="1" actId="14100"/>
        <pc:sldMkLst>
          <pc:docMk/>
          <pc:sldMk cId="1792446054" sldId="2147483385"/>
        </pc:sldMkLst>
      </pc:sldChg>
      <pc:sldChg chg="addSp delSp modSp mod">
        <pc:chgData name="Truong, Linda" userId="ccf1549b-a28c-4fe3-8c7c-7b7ef78110c0" providerId="ADAL" clId="{BB747FB3-1EC3-4B6C-ACA5-FDD7E5762009}" dt="2025-07-10T01:01:17.760" v="35" actId="14100"/>
        <pc:sldMkLst>
          <pc:docMk/>
          <pc:sldMk cId="2919405212" sldId="2147483385"/>
        </pc:sldMkLst>
        <pc:cxnChg chg="add del mod">
          <ac:chgData name="Truong, Linda" userId="ccf1549b-a28c-4fe3-8c7c-7b7ef78110c0" providerId="ADAL" clId="{BB747FB3-1EC3-4B6C-ACA5-FDD7E5762009}" dt="2025-07-10T00:59:25.617" v="14" actId="478"/>
          <ac:cxnSpMkLst>
            <pc:docMk/>
            <pc:sldMk cId="2919405212" sldId="2147483385"/>
            <ac:cxnSpMk id="210" creationId="{A63EE2C3-1CF6-9666-C480-6B92E386ECEF}"/>
          </ac:cxnSpMkLst>
        </pc:cxnChg>
        <pc:cxnChg chg="mod">
          <ac:chgData name="Truong, Linda" userId="ccf1549b-a28c-4fe3-8c7c-7b7ef78110c0" providerId="ADAL" clId="{BB747FB3-1EC3-4B6C-ACA5-FDD7E5762009}" dt="2025-07-10T01:01:11.948" v="34" actId="14100"/>
          <ac:cxnSpMkLst>
            <pc:docMk/>
            <pc:sldMk cId="2919405212" sldId="2147483385"/>
            <ac:cxnSpMk id="215" creationId="{B5250FE3-2199-B903-EC4C-320B7465670B}"/>
          </ac:cxnSpMkLst>
        </pc:cxnChg>
        <pc:cxnChg chg="mod">
          <ac:chgData name="Truong, Linda" userId="ccf1549b-a28c-4fe3-8c7c-7b7ef78110c0" providerId="ADAL" clId="{BB747FB3-1EC3-4B6C-ACA5-FDD7E5762009}" dt="2025-07-10T01:01:17.760" v="35" actId="14100"/>
          <ac:cxnSpMkLst>
            <pc:docMk/>
            <pc:sldMk cId="2919405212" sldId="2147483385"/>
            <ac:cxnSpMk id="269" creationId="{74C1E5C4-2130-483E-EFE6-BD3FD3DE359D}"/>
          </ac:cxnSpMkLst>
        </pc:cxnChg>
      </pc:sldChg>
    </pc:docChg>
  </pc:docChgLst>
  <pc:docChgLst>
    <pc:chgData name="Mohamedali, Mohamed" userId="S::mohamed.mohamedali@accenture.com::c34bb293-32f5-4b81-974b-dd0646678ac5" providerId="AD" clId="Web-{0DD831D4-4B15-3EF0-B26C-F922811CB96D}"/>
    <pc:docChg chg="addSld delSld">
      <pc:chgData name="Mohamedali, Mohamed" userId="S::mohamed.mohamedali@accenture.com::c34bb293-32f5-4b81-974b-dd0646678ac5" providerId="AD" clId="Web-{0DD831D4-4B15-3EF0-B26C-F922811CB96D}" dt="2025-07-09T22:38:37.415" v="1"/>
      <pc:docMkLst>
        <pc:docMk/>
      </pc:docMkLst>
      <pc:sldChg chg="del">
        <pc:chgData name="Mohamedali, Mohamed" userId="S::mohamed.mohamedali@accenture.com::c34bb293-32f5-4b81-974b-dd0646678ac5" providerId="AD" clId="Web-{0DD831D4-4B15-3EF0-B26C-F922811CB96D}" dt="2025-07-09T22:38:37.415" v="1"/>
        <pc:sldMkLst>
          <pc:docMk/>
          <pc:sldMk cId="580741189" sldId="2147483384"/>
        </pc:sldMkLst>
      </pc:sldChg>
      <pc:sldChg chg="add">
        <pc:chgData name="Mohamedali, Mohamed" userId="S::mohamed.mohamedali@accenture.com::c34bb293-32f5-4b81-974b-dd0646678ac5" providerId="AD" clId="Web-{0DD831D4-4B15-3EF0-B26C-F922811CB96D}" dt="2025-07-09T22:38:29.352" v="0"/>
        <pc:sldMkLst>
          <pc:docMk/>
          <pc:sldMk cId="2919405212" sldId="21474833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48DC8-C1A1-420E-B4C1-FD1C23FBAAD8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17645-8496-4E83-978C-10DC31E3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589C4-0BA2-BAF9-DC43-49ECE2CE3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FF419B-A803-FD5B-2568-ED62B717B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5CA870-C3E7-42CB-C0E8-493E5E714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9E5EB-1A84-42F4-F186-10E403A59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65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5BD8F-CE2F-48EA-AEBA-C11214319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95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4884F-E18C-A96C-91E1-DB6052972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75E21D-30B5-80AB-0975-FEA958AFC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AB1FD8-7AA6-81E7-809E-7F39A549C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73BD2-23F6-21EB-22F2-7FCD2C56F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73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3708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5323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3852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5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pn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31" Type="http://schemas.openxmlformats.org/officeDocument/2006/relationships/image" Target="../media/image32.sv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svg"/><Relationship Id="rId30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D32D1-2AA7-1F2E-EFED-22F102887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523;p32">
            <a:extLst>
              <a:ext uri="{FF2B5EF4-FFF2-40B4-BE49-F238E27FC236}">
                <a16:creationId xmlns:a16="http://schemas.microsoft.com/office/drawing/2014/main" id="{AF4938B3-E4AF-E6D6-7507-BB43713CE59A}"/>
              </a:ext>
            </a:extLst>
          </p:cNvPr>
          <p:cNvSpPr/>
          <p:nvPr/>
        </p:nvSpPr>
        <p:spPr>
          <a:xfrm>
            <a:off x="8564209" y="772316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57729B-BC49-ADCA-1B88-197239DE461C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71E7BFD6-3862-CDC3-33F3-CC0F7B7404EF}"/>
              </a:ext>
            </a:extLst>
          </p:cNvPr>
          <p:cNvSpPr/>
          <p:nvPr/>
        </p:nvSpPr>
        <p:spPr>
          <a:xfrm>
            <a:off x="700558" y="1738027"/>
            <a:ext cx="2942106" cy="2056088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Lack of documented processes and reliance on tribal knowledge hinder onboarding and consistent task execution across shifts and locations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lt"/>
              <a:cs typeface="+mn-lt"/>
              <a:sym typeface="DM Sans Light"/>
            </a:endParaRP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E76B482F-7E8E-E048-827F-4B5C13FEA3A7}"/>
              </a:ext>
            </a:extLst>
          </p:cNvPr>
          <p:cNvSpPr/>
          <p:nvPr/>
        </p:nvSpPr>
        <p:spPr>
          <a:xfrm>
            <a:off x="883241" y="1904766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9A1F4B54-9095-CF2F-F5B8-7DFD3D1E88E4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ea typeface="DM Sans 14pt SemiBold"/>
                <a:cs typeface="Segoe Sans Display"/>
                <a:sym typeface="DM Sans Light"/>
              </a:rPr>
              <a:t>Current Workflow Challenges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DM Sans 14pt SemiBold"/>
              <a:cs typeface="Segoe Sans Display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Light"/>
              </a:rPr>
              <a:t>Operator training depends on shadowing and static manuals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 pitchFamily="2" charset="0"/>
              <a:ea typeface="+mn-l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Missing or unclear SOPs lead to inconsistent task execution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/>
              <a:ea typeface="DM Sans 14pt Light"/>
              <a:cs typeface="Segoe Sans Display" pitchFamily="2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Light"/>
              </a:rPr>
              <a:t>High error rates from misunderstood instructions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lt"/>
              <a:cs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Valuable expert knowledge is lost when experienced workers leave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Inconsistent training quality due to SME dependency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Training materials / guidance becomes obsolete, outdated, or incorrect when processes change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Slower time to proficiency for new joiners</a:t>
            </a: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EFEEEF1E-74EA-1861-32F7-6FBAC5419B5A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18" name="Google Shape;523;p32">
            <a:extLst>
              <a:ext uri="{FF2B5EF4-FFF2-40B4-BE49-F238E27FC236}">
                <a16:creationId xmlns:a16="http://schemas.microsoft.com/office/drawing/2014/main" id="{8F6389C6-412D-5EF0-D10F-136BD9914270}"/>
              </a:ext>
            </a:extLst>
          </p:cNvPr>
          <p:cNvSpPr/>
          <p:nvPr/>
        </p:nvSpPr>
        <p:spPr>
          <a:xfrm>
            <a:off x="6215591" y="2233079"/>
            <a:ext cx="2134380" cy="680030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"/>
              </a:rPr>
              <a:t>Ingests multimedia recordings (video/audio/screens) from wearables, mobile, and HMI systems to preserve expert knowledge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lt"/>
              <a:cs typeface="+mn-lt"/>
            </a:endParaRPr>
          </a:p>
        </p:txBody>
      </p:sp>
      <p:sp>
        <p:nvSpPr>
          <p:cNvPr id="20" name="Google Shape;523;p32">
            <a:extLst>
              <a:ext uri="{FF2B5EF4-FFF2-40B4-BE49-F238E27FC236}">
                <a16:creationId xmlns:a16="http://schemas.microsoft.com/office/drawing/2014/main" id="{295905D8-D745-2EE7-917F-756F0BB6EBBA}"/>
              </a:ext>
            </a:extLst>
          </p:cNvPr>
          <p:cNvSpPr/>
          <p:nvPr/>
        </p:nvSpPr>
        <p:spPr>
          <a:xfrm>
            <a:off x="6215591" y="3722758"/>
            <a:ext cx="2134380" cy="635911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"/>
              </a:rPr>
              <a:t>Segments recordings into structured procedures with annotated visuals and safety callouts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307EDEA7-3918-9EBB-97B8-CE3E29A7F357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B28729-2F51-F10A-D90C-63742C19AB68}"/>
              </a:ext>
            </a:extLst>
          </p:cNvPr>
          <p:cNvCxnSpPr>
            <a:cxnSpLocks/>
          </p:cNvCxnSpPr>
          <p:nvPr/>
        </p:nvCxnSpPr>
        <p:spPr>
          <a:xfrm>
            <a:off x="2180838" y="3794114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61DB9A-32EB-A09E-6F8F-E4487CBDED79}"/>
              </a:ext>
            </a:extLst>
          </p:cNvPr>
          <p:cNvSpPr txBox="1"/>
          <p:nvPr/>
        </p:nvSpPr>
        <p:spPr>
          <a:xfrm>
            <a:off x="11007097" y="57471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2833FB38-629B-3F6D-A613-EF127F95E08E}"/>
              </a:ext>
            </a:extLst>
          </p:cNvPr>
          <p:cNvSpPr/>
          <p:nvPr/>
        </p:nvSpPr>
        <p:spPr>
          <a:xfrm>
            <a:off x="8558347" y="4294928"/>
            <a:ext cx="3057247" cy="2246014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6" name="Google Shape;516;p32">
            <a:extLst>
              <a:ext uri="{FF2B5EF4-FFF2-40B4-BE49-F238E27FC236}">
                <a16:creationId xmlns:a16="http://schemas.microsoft.com/office/drawing/2014/main" id="{B25A701E-96AB-9FCB-103A-E0218019D44E}"/>
              </a:ext>
            </a:extLst>
          </p:cNvPr>
          <p:cNvSpPr/>
          <p:nvPr/>
        </p:nvSpPr>
        <p:spPr>
          <a:xfrm>
            <a:off x="8682389" y="4807002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Medium"/>
              </a:rPr>
              <a:t>Manufacturing Engineer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49337EA5-2AFF-E6EF-ABD0-A62DDA808EED}"/>
              </a:ext>
            </a:extLst>
          </p:cNvPr>
          <p:cNvSpPr/>
          <p:nvPr/>
        </p:nvSpPr>
        <p:spPr>
          <a:xfrm>
            <a:off x="8558349" y="1740227"/>
            <a:ext cx="3057246" cy="2469658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1CC6FBFC-D047-05C7-EB49-986D9A72ED7F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Subfunction</a:t>
            </a:r>
          </a:p>
        </p:txBody>
      </p:sp>
      <p:sp>
        <p:nvSpPr>
          <p:cNvPr id="44" name="Google Shape;506;p32">
            <a:extLst>
              <a:ext uri="{FF2B5EF4-FFF2-40B4-BE49-F238E27FC236}">
                <a16:creationId xmlns:a16="http://schemas.microsoft.com/office/drawing/2014/main" id="{5DD86041-FC83-2EE9-44C3-24C65AC30C7A}"/>
              </a:ext>
            </a:extLst>
          </p:cNvPr>
          <p:cNvSpPr/>
          <p:nvPr/>
        </p:nvSpPr>
        <p:spPr>
          <a:xfrm>
            <a:off x="8955020" y="1335780"/>
            <a:ext cx="790869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ea typeface="DM Sans 14pt ExtraLight"/>
                <a:cs typeface="Segoe Sans Display"/>
                <a:sym typeface="DM Sans ExtraLight"/>
              </a:rPr>
              <a:t> Industrial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DM Sans 14pt ExtraLight"/>
              <a:cs typeface="Segoe Sans Display" pitchFamily="2" charset="0"/>
            </a:endParaRP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22E7DD4B-4D79-D9A7-D37F-C0605BB81BF3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EA822FD9-AD68-EA62-15EE-23E20A79B2C3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31A4FB62-2341-9078-C471-A2C08B37576C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3FDADAC6-3E5D-D5B9-23AA-1C7464BE6127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96C77FFA-C070-4AED-AAD7-201D165D1C74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CF36A7B7-B7A1-7E47-0465-97D98F381859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6AA5CE98-C11C-007F-BEFD-9AA292F25D07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E8B92347-036B-7314-C068-111926030611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5E65F2AA-3458-9315-9148-5DEECBADA5C4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18B23EA7-E494-4C5E-D8D9-266237BF7C05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2AA7AC2C-AC0F-420D-9236-DD7A6F33282B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4" name="Google Shape;523;p32">
            <a:extLst>
              <a:ext uri="{FF2B5EF4-FFF2-40B4-BE49-F238E27FC236}">
                <a16:creationId xmlns:a16="http://schemas.microsoft.com/office/drawing/2014/main" id="{4F40084B-87AD-05C8-E3B3-4012F6371796}"/>
              </a:ext>
            </a:extLst>
          </p:cNvPr>
          <p:cNvSpPr/>
          <p:nvPr/>
        </p:nvSpPr>
        <p:spPr>
          <a:xfrm>
            <a:off x="6215591" y="2977919"/>
            <a:ext cx="2134380" cy="68002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Calibri"/>
                <a:cs typeface="Calibri"/>
                <a:sym typeface="DM Sans"/>
              </a:rPr>
              <a:t>Extracts and transcribes spoken instructions using speech-to-text models and aligns them with visual workflows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80795573-C817-62D6-26CB-335BA1FCE831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ea typeface="DM Sans 14pt"/>
                <a:cs typeface="Segoe Sans Display"/>
                <a:sym typeface="DM Sans"/>
              </a:rPr>
              <a:t>MANUFACTURING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DM Sans 14pt"/>
              <a:cs typeface="Segoe Sans Display" pitchFamily="2" charset="0"/>
              <a:sym typeface="DM Sans"/>
            </a:endParaRP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CF0460EF-7C74-822E-E06E-3F644BD216C3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  <a:ea typeface="DM Sans 14pt ExtraLight"/>
                <a:cs typeface="Segoe Sans Display Semibold"/>
                <a:sym typeface="DM Sans ExtraLight"/>
              </a:rPr>
              <a:t>Visual Work Instruction Agent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764503CD-9E12-2F43-9570-BA5945142609}"/>
              </a:ext>
            </a:extLst>
          </p:cNvPr>
          <p:cNvSpPr/>
          <p:nvPr/>
        </p:nvSpPr>
        <p:spPr>
          <a:xfrm>
            <a:off x="700558" y="3956440"/>
            <a:ext cx="2942106" cy="2584501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auto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lt"/>
              <a:cs typeface="+mn-lt"/>
              <a:sym typeface="DM Sans Light"/>
            </a:endParaRPr>
          </a:p>
          <a:p>
            <a:pPr marL="0" marR="0" lvl="0" indent="0" algn="l" defTabSz="932472" rtl="0" eaLnBrk="1" fontAlgn="auto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Light"/>
              </a:rPr>
              <a:t>Convert expert walkthroughs into annotated, step-by-step visual instructions to deliver contextual guidance that frontline workers can access directly from their workspace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lt"/>
              <a:cs typeface="+mn-lt"/>
            </a:endParaRP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A113647F-5939-0278-4508-725069DEAAD3}"/>
              </a:ext>
            </a:extLst>
          </p:cNvPr>
          <p:cNvSpPr/>
          <p:nvPr/>
        </p:nvSpPr>
        <p:spPr>
          <a:xfrm>
            <a:off x="883241" y="412318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51CE92A-E721-3979-CD37-643AE2CF6730}"/>
              </a:ext>
            </a:extLst>
          </p:cNvPr>
          <p:cNvSpPr/>
          <p:nvPr/>
        </p:nvSpPr>
        <p:spPr>
          <a:xfrm>
            <a:off x="8700923" y="2913109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SOP Completion Rate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→ Clear step-by-step visuals improve task adherence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761E4F5-04F1-3D58-7A04-BC1B6F0E781B}"/>
              </a:ext>
            </a:extLst>
          </p:cNvPr>
          <p:cNvSpPr/>
          <p:nvPr/>
        </p:nvSpPr>
        <p:spPr>
          <a:xfrm>
            <a:off x="8700923" y="2239742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 Semibold"/>
              </a:rPr>
              <a:t> 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 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Training Time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→ Accelerated onboarding through engaging digital guides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B5DE37B-B0DB-445C-6B2A-3457EE1A066E}"/>
              </a:ext>
            </a:extLst>
          </p:cNvPr>
          <p:cNvSpPr/>
          <p:nvPr/>
        </p:nvSpPr>
        <p:spPr>
          <a:xfrm>
            <a:off x="8700923" y="3550264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Error Rate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→ Visualized instructions reduce misunderstandings and mistakes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2" name="Arrow: Up 56">
            <a:extLst>
              <a:ext uri="{FF2B5EF4-FFF2-40B4-BE49-F238E27FC236}">
                <a16:creationId xmlns:a16="http://schemas.microsoft.com/office/drawing/2014/main" id="{1A6195A1-21EF-C955-213C-CD05C9D496AA}"/>
              </a:ext>
            </a:extLst>
          </p:cNvPr>
          <p:cNvSpPr/>
          <p:nvPr/>
        </p:nvSpPr>
        <p:spPr>
          <a:xfrm rot="10800000">
            <a:off x="8794754" y="3686224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Google Shape;516;p32">
            <a:extLst>
              <a:ext uri="{FF2B5EF4-FFF2-40B4-BE49-F238E27FC236}">
                <a16:creationId xmlns:a16="http://schemas.microsoft.com/office/drawing/2014/main" id="{FF4FA468-DD2A-8838-DBEB-6FD50AE16D1D}"/>
              </a:ext>
            </a:extLst>
          </p:cNvPr>
          <p:cNvSpPr/>
          <p:nvPr/>
        </p:nvSpPr>
        <p:spPr>
          <a:xfrm>
            <a:off x="10209729" y="4805098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Medium"/>
              </a:rPr>
              <a:t>Training Coordinator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Google Shape;516;p32">
            <a:extLst>
              <a:ext uri="{FF2B5EF4-FFF2-40B4-BE49-F238E27FC236}">
                <a16:creationId xmlns:a16="http://schemas.microsoft.com/office/drawing/2014/main" id="{D14700BB-E4E9-C3EE-7DAD-6945F61D8206}"/>
              </a:ext>
            </a:extLst>
          </p:cNvPr>
          <p:cNvSpPr/>
          <p:nvPr/>
        </p:nvSpPr>
        <p:spPr>
          <a:xfrm>
            <a:off x="9454627" y="5578183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Medium"/>
              </a:rPr>
              <a:t>Frontline Operator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Google Shape;523;p32">
            <a:extLst>
              <a:ext uri="{FF2B5EF4-FFF2-40B4-BE49-F238E27FC236}">
                <a16:creationId xmlns:a16="http://schemas.microsoft.com/office/drawing/2014/main" id="{21D31B52-2D61-EE68-C015-B9669A552D0F}"/>
              </a:ext>
            </a:extLst>
          </p:cNvPr>
          <p:cNvSpPr/>
          <p:nvPr/>
        </p:nvSpPr>
        <p:spPr>
          <a:xfrm>
            <a:off x="6215592" y="4418397"/>
            <a:ext cx="2134380" cy="640993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Calibri"/>
                <a:cs typeface="Calibri"/>
                <a:sym typeface="DM Sans"/>
              </a:rPr>
              <a:t>Enhances each step with annotated visuals, callouts, and safety warnings for better comprehension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5EE55-9CF7-D792-A03F-6933BD4FF48D}"/>
              </a:ext>
            </a:extLst>
          </p:cNvPr>
          <p:cNvSpPr txBox="1"/>
          <p:nvPr/>
        </p:nvSpPr>
        <p:spPr>
          <a:xfrm>
            <a:off x="695994" y="1098881"/>
            <a:ext cx="7752203" cy="307777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Converts expert walkthroughs into visual SOPs to accelerate training and reduce errors.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Google Shape;506;p32">
            <a:extLst>
              <a:ext uri="{FF2B5EF4-FFF2-40B4-BE49-F238E27FC236}">
                <a16:creationId xmlns:a16="http://schemas.microsoft.com/office/drawing/2014/main" id="{0CBE3701-D991-6ECB-DC36-4662CFEEA1B7}"/>
              </a:ext>
            </a:extLst>
          </p:cNvPr>
          <p:cNvSpPr/>
          <p:nvPr/>
        </p:nvSpPr>
        <p:spPr>
          <a:xfrm>
            <a:off x="10449712" y="1335779"/>
            <a:ext cx="790869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ea typeface="DM Sans 14pt ExtraLight"/>
                <a:cs typeface="Segoe Sans Display"/>
              </a:rPr>
              <a:t>Strategic Imperatives</a:t>
            </a:r>
            <a:endParaRPr kumimoji="0" lang="en-GB" sz="800" b="0" i="0" u="none" strike="noStrike" kern="1200" cap="none" spc="0" normalizeH="0" baseline="0" noProof="0" err="1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DM Sans 14pt ExtraLight"/>
              <a:cs typeface="Segoe Sans Display" pitchFamily="2" charset="0"/>
            </a:endParaRPr>
          </a:p>
        </p:txBody>
      </p:sp>
      <p:sp>
        <p:nvSpPr>
          <p:cNvPr id="39" name="Google Shape;506;p32">
            <a:extLst>
              <a:ext uri="{FF2B5EF4-FFF2-40B4-BE49-F238E27FC236}">
                <a16:creationId xmlns:a16="http://schemas.microsoft.com/office/drawing/2014/main" id="{44D63A5E-75E2-37BB-1EEA-F6647960C89B}"/>
              </a:ext>
            </a:extLst>
          </p:cNvPr>
          <p:cNvSpPr/>
          <p:nvPr/>
        </p:nvSpPr>
        <p:spPr>
          <a:xfrm>
            <a:off x="10506034" y="835702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 ExtraLight"/>
                <a:cs typeface="Segoe Sans Display"/>
              </a:rPr>
              <a:t>Maturity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ExtraLight"/>
              <a:cs typeface="Segoe Sans Display" pitchFamily="2" charset="0"/>
            </a:endParaRPr>
          </a:p>
        </p:txBody>
      </p:sp>
      <p:sp>
        <p:nvSpPr>
          <p:cNvPr id="3" name="Arrow: Up 56">
            <a:extLst>
              <a:ext uri="{FF2B5EF4-FFF2-40B4-BE49-F238E27FC236}">
                <a16:creationId xmlns:a16="http://schemas.microsoft.com/office/drawing/2014/main" id="{0B27F3F3-1DA7-6BD9-3CF2-15A8161C1394}"/>
              </a:ext>
            </a:extLst>
          </p:cNvPr>
          <p:cNvSpPr/>
          <p:nvPr/>
        </p:nvSpPr>
        <p:spPr>
          <a:xfrm rot="10800000">
            <a:off x="8794754" y="2367377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Google Shape;523;p32">
            <a:extLst>
              <a:ext uri="{FF2B5EF4-FFF2-40B4-BE49-F238E27FC236}">
                <a16:creationId xmlns:a16="http://schemas.microsoft.com/office/drawing/2014/main" id="{AA9590A1-A706-29F7-A85C-8C6C321F20F6}"/>
              </a:ext>
            </a:extLst>
          </p:cNvPr>
          <p:cNvSpPr/>
          <p:nvPr/>
        </p:nvSpPr>
        <p:spPr>
          <a:xfrm>
            <a:off x="6215592" y="5121021"/>
            <a:ext cx="2134380" cy="638098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Calibri"/>
                <a:cs typeface="Calibri"/>
                <a:sym typeface="DM Sans"/>
              </a:rPr>
              <a:t>Publishes interactive visual work instructions via MES or content management systems for use in training and daily operations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Calibri"/>
              <a:cs typeface="Calibri"/>
            </a:endParaRPr>
          </a:p>
        </p:txBody>
      </p:sp>
      <p:sp>
        <p:nvSpPr>
          <p:cNvPr id="48" name="Arrow: Up 56">
            <a:extLst>
              <a:ext uri="{FF2B5EF4-FFF2-40B4-BE49-F238E27FC236}">
                <a16:creationId xmlns:a16="http://schemas.microsoft.com/office/drawing/2014/main" id="{5D212A25-C1B3-FA13-9AC1-307E2E291C02}"/>
              </a:ext>
            </a:extLst>
          </p:cNvPr>
          <p:cNvSpPr/>
          <p:nvPr/>
        </p:nvSpPr>
        <p:spPr>
          <a:xfrm>
            <a:off x="8794754" y="3049069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Google Shape;523;p32">
            <a:extLst>
              <a:ext uri="{FF2B5EF4-FFF2-40B4-BE49-F238E27FC236}">
                <a16:creationId xmlns:a16="http://schemas.microsoft.com/office/drawing/2014/main" id="{1CFF807E-82F4-CC92-C6E9-762B6C2DDED7}"/>
              </a:ext>
            </a:extLst>
          </p:cNvPr>
          <p:cNvSpPr/>
          <p:nvPr/>
        </p:nvSpPr>
        <p:spPr>
          <a:xfrm>
            <a:off x="6215592" y="5811107"/>
            <a:ext cx="2134380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"/>
              </a:rPr>
              <a:t>Enable operator feedback on unclear instructions, routing insights to engineers or triggering agent reviews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680180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5FBBB-A64F-491C-395F-F590FD631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6F14B86A-CB22-7273-95A7-C32CEE2B45CE}"/>
              </a:ext>
            </a:extLst>
          </p:cNvPr>
          <p:cNvSpPr>
            <a:spLocks/>
          </p:cNvSpPr>
          <p:nvPr/>
        </p:nvSpPr>
        <p:spPr bwMode="auto">
          <a:xfrm>
            <a:off x="2341944" y="801032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491EC15-A438-0C08-E282-DAE07CB04BD8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BCB313F3-B734-C8A1-AA27-E9AC6AD8AB3C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105003-627E-B209-253C-4B4ED9C2D8ED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3720605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/>
              </a:rPr>
              <a:t>Visual work instruction agent</a:t>
            </a: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E663B30F-D2C8-626A-720A-F6CB479B717C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C36C675F-77C6-B41F-202D-46043E8C160B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0F4D5A-9F17-3F67-E542-90F0AED3015B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73">
            <a:extLst>
              <a:ext uri="{FF2B5EF4-FFF2-40B4-BE49-F238E27FC236}">
                <a16:creationId xmlns:a16="http://schemas.microsoft.com/office/drawing/2014/main" id="{A7D1C690-027F-2A0E-A956-E61EE02C87EE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AD5508-1E63-15DA-122C-0C41014D70F6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C26A704-765D-2473-2E6A-52A97C2A8DAD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B932C100-3EE9-E2D9-B8A1-C961BDE7A7BD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669C4B-EB58-A49D-8019-F096F26AB6D0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80BEF9C-0EDC-7628-1C0D-E9843CA0686F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1F1D1B68-6050-5A83-F5F6-CB1AC7BB443F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31F5103-8273-0A59-D3D5-7895DDFCD17A}"/>
              </a:ext>
            </a:extLst>
          </p:cNvPr>
          <p:cNvGrpSpPr/>
          <p:nvPr/>
        </p:nvGrpSpPr>
        <p:grpSpPr>
          <a:xfrm>
            <a:off x="11502472" y="2685301"/>
            <a:ext cx="210652" cy="210652"/>
            <a:chOff x="11470198" y="3558643"/>
            <a:chExt cx="210652" cy="2106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4ECFB3-9D08-9447-253F-8E6378A7C563}"/>
                </a:ext>
              </a:extLst>
            </p:cNvPr>
            <p:cNvSpPr/>
            <p:nvPr/>
          </p:nvSpPr>
          <p:spPr bwMode="auto">
            <a:xfrm rot="5400000">
              <a:off x="11470198" y="355864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04E61679-653B-1621-30FB-E3FC29B69E79}"/>
                </a:ext>
              </a:extLst>
            </p:cNvPr>
            <p:cNvSpPr/>
            <p:nvPr/>
          </p:nvSpPr>
          <p:spPr bwMode="auto">
            <a:xfrm rot="8100000">
              <a:off x="11539280" y="3627007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A6B73B88-FC52-2B4B-B570-6C613052DDBB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250F01-34B4-7A0A-F94B-0139B02D67BE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 Semibold"/>
              </a:rPr>
              <a:t>Manufacturing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32DC25D6-1E9E-6516-369A-5A0AF219EE0F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10A2663-A7A7-D0AA-9C60-5AAB81B1B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05577"/>
              </p:ext>
            </p:extLst>
          </p:nvPr>
        </p:nvGraphicFramePr>
        <p:xfrm>
          <a:off x="322384" y="1533767"/>
          <a:ext cx="1907446" cy="4440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109878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</a:rPr>
                        <a:t>Automatically generates visual standard operating procedures (SOPs) from expert walkthroughs to speed up training and reduce errors.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348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49579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KPIs impacted</a:t>
                      </a:r>
                      <a:endParaRPr kumimoji="0"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49579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576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830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495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10791C9B-65DC-90A1-C515-AC98032D0231}"/>
              </a:ext>
            </a:extLst>
          </p:cNvPr>
          <p:cNvSpPr txBox="1">
            <a:spLocks/>
          </p:cNvSpPr>
          <p:nvPr/>
        </p:nvSpPr>
        <p:spPr>
          <a:xfrm>
            <a:off x="5920589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j-lt"/>
                <a:cs typeface="Segoe Sans Display Semibold"/>
              </a:rPr>
              <a:t>Transcribe &amp; align instruction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6D38D25E-7E6E-D1F4-CDB4-C571892C016B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  <a:sym typeface="DM Sans"/>
              </a:rPr>
              <a:t>Transcribes spoken guidance and synchronizes it with video steps.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lt"/>
              <a:cs typeface="Segoe Sans Display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D487F07-E020-6E6A-0852-A72BFCA836B3}"/>
              </a:ext>
            </a:extLst>
          </p:cNvPr>
          <p:cNvSpPr/>
          <p:nvPr/>
        </p:nvSpPr>
        <p:spPr bwMode="auto">
          <a:xfrm>
            <a:off x="372952" y="3662494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Reduces Training Time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AF2D5F-CD98-2814-9650-0BB16759D71D}"/>
              </a:ext>
            </a:extLst>
          </p:cNvPr>
          <p:cNvSpPr/>
          <p:nvPr/>
        </p:nvSpPr>
        <p:spPr bwMode="auto">
          <a:xfrm>
            <a:off x="372952" y="3949265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Improves Task Adherence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50D6D8-00D2-3646-AAFF-6B4D5D3F0665}"/>
              </a:ext>
            </a:extLst>
          </p:cNvPr>
          <p:cNvSpPr/>
          <p:nvPr/>
        </p:nvSpPr>
        <p:spPr bwMode="auto">
          <a:xfrm>
            <a:off x="368101" y="5242252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Cost savings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4E3784E4-4CF7-E0CB-3B6A-283D8C3C6BBD}"/>
              </a:ext>
            </a:extLst>
          </p:cNvPr>
          <p:cNvSpPr txBox="1">
            <a:spLocks/>
          </p:cNvSpPr>
          <p:nvPr/>
        </p:nvSpPr>
        <p:spPr>
          <a:xfrm>
            <a:off x="3036797" y="1135201"/>
            <a:ext cx="2572262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j-lt"/>
                <a:cs typeface="Segoe Sans Display Semibold"/>
              </a:rPr>
              <a:t>Ingest multimedia capture</a:t>
            </a: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CA91512B-48C0-564C-607C-B3660D988D29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  <a:sym typeface="DM Sans"/>
              </a:rPr>
              <a:t>Collects expert walkthroughs via mobile, wearable, or HMI recordings.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lt"/>
              <a:cs typeface="Segoe Sans Display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AA52AB-337C-DCAC-2C7D-DA2EA5BD50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23018" y="2064844"/>
            <a:ext cx="2199820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IoT Systems (e.g., HMI logs) for video and interface recordings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Mobile Devices (e.g., Android/iOS) for camera feeds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Knowledge Base (e.g., SharePoint) for storage and retrieval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B53C229-ABBC-740D-CE4A-A237821874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530734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C3C9E4B3-5FD9-9FF2-6418-AE75A2F1E70C}"/>
              </a:ext>
            </a:extLst>
          </p:cNvPr>
          <p:cNvSpPr txBox="1">
            <a:spLocks/>
          </p:cNvSpPr>
          <p:nvPr/>
        </p:nvSpPr>
        <p:spPr>
          <a:xfrm>
            <a:off x="8804382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j-lt"/>
                <a:cs typeface="Segoe Sans Display Semibold"/>
              </a:rPr>
              <a:t>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egment and annotate process steps</a:t>
            </a: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CBCCC923-3BC6-33F5-7CD4-106E4F65DEAF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Converts recordings into structured, annotated SOPs.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lt"/>
              <a:cs typeface="Segoe Sans Display"/>
            </a:endParaRPr>
          </a:p>
        </p:txBody>
      </p:sp>
      <p:sp>
        <p:nvSpPr>
          <p:cNvPr id="37" name="Step 1 Title">
            <a:extLst>
              <a:ext uri="{FF2B5EF4-FFF2-40B4-BE49-F238E27FC236}">
                <a16:creationId xmlns:a16="http://schemas.microsoft.com/office/drawing/2014/main" id="{DF8D760C-45A2-8D46-F5CC-7650DFB3D2C3}"/>
              </a:ext>
            </a:extLst>
          </p:cNvPr>
          <p:cNvSpPr txBox="1">
            <a:spLocks/>
          </p:cNvSpPr>
          <p:nvPr/>
        </p:nvSpPr>
        <p:spPr>
          <a:xfrm>
            <a:off x="8804381" y="3958339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j-lt"/>
                <a:cs typeface="Segoe Sans Display Semibold"/>
              </a:rPr>
              <a:t>Enhance safety &amp; compliance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8" name="Step 1 Top">
            <a:extLst>
              <a:ext uri="{FF2B5EF4-FFF2-40B4-BE49-F238E27FC236}">
                <a16:creationId xmlns:a16="http://schemas.microsoft.com/office/drawing/2014/main" id="{92CD4455-B11A-CE41-DE45-145DEFB30AE1}"/>
              </a:ext>
            </a:extLst>
          </p:cNvPr>
          <p:cNvSpPr txBox="1">
            <a:spLocks/>
          </p:cNvSpPr>
          <p:nvPr/>
        </p:nvSpPr>
        <p:spPr>
          <a:xfrm>
            <a:off x="8804382" y="4275090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Adds safety warnings, PPE icons, and compliance callouts to instructions.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lt"/>
              <a:cs typeface="Segoe Sans Display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3D420F-638A-4BA1-A55E-DE3219A75622}"/>
              </a:ext>
            </a:extLst>
          </p:cNvPr>
          <p:cNvSpPr/>
          <p:nvPr/>
        </p:nvSpPr>
        <p:spPr bwMode="auto">
          <a:xfrm>
            <a:off x="354364" y="5555530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Employee Experience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DBB2165-7D39-C124-C444-90E38C3D127E}"/>
              </a:ext>
            </a:extLst>
          </p:cNvPr>
          <p:cNvSpPr/>
          <p:nvPr/>
        </p:nvSpPr>
        <p:spPr bwMode="auto">
          <a:xfrm>
            <a:off x="369466" y="4230669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Reduces Error Rate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ED94297B-50D0-47E2-5690-98C96D175963}"/>
              </a:ext>
            </a:extLst>
          </p:cNvPr>
          <p:cNvSpPr txBox="1">
            <a:spLocks/>
          </p:cNvSpPr>
          <p:nvPr/>
        </p:nvSpPr>
        <p:spPr>
          <a:xfrm>
            <a:off x="5915514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77FEB779-1E4D-3375-1450-FA14AA5B79A7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8953C4-5723-C2D3-AD4D-10DC4DBFE6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101735" y="2064844"/>
            <a:ext cx="2199820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speech recognition service for real-time transcription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Video Platform (e.g., Microsoft Stream) for audio-video synchronization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ERP (e.g., Dynamics 365) for step references or operation metadata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9B3BA25-54B2-C735-23B7-65E97F5573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817918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F14E65E2-C090-3EAC-3136-6B50077375AE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374B69F9-6BD3-EF5B-5273-B1A48E2CDE8E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E834E4-CF51-0F23-6D03-263130FF7B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2064844"/>
            <a:ext cx="2199820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Segoe Sans Display"/>
              </a:rPr>
              <a:t>Connection to computer vision service for activity recognition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Segoe Sans Display"/>
              </a:rPr>
              <a:t>Connection to MES (e.g., Dynamics 365 SCM) for aligning SOP steps with operations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Segoe Sans Display"/>
              </a:rPr>
              <a:t>Connection to Knowledge Base (e.g., SharePoint) for annotation templates and tagging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71FCD0C-43AF-F8E8-4295-E41CCB735F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07133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AB430EAD-B5E9-0C47-98BA-DA6A94EA4999}"/>
              </a:ext>
            </a:extLst>
          </p:cNvPr>
          <p:cNvSpPr txBox="1"/>
          <p:nvPr/>
        </p:nvSpPr>
        <p:spPr>
          <a:xfrm>
            <a:off x="3223018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lt"/>
                <a:cs typeface="Segoe Sans Display Semibold"/>
              </a:rPr>
              <a:t>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Collects recording to preserve expert knowledge in rich, reviewable formats.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CE9F672-1BA3-A260-E0A1-1A7EEF912203}"/>
              </a:ext>
            </a:extLst>
          </p:cNvPr>
          <p:cNvSpPr txBox="1"/>
          <p:nvPr/>
        </p:nvSpPr>
        <p:spPr>
          <a:xfrm>
            <a:off x="6108736" y="3192285"/>
            <a:ext cx="2180282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  <a:sym typeface="DM Sans"/>
              </a:rPr>
              <a:t>Extracts and transcribes spoken instructions, to be aligned with visual workflows, to speed up the process.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ea typeface="+mn-lt"/>
              <a:cs typeface="Segoe Sans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ea typeface="+mn-lt"/>
              <a:cs typeface="Segoe Sans Display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81A3199-AE8E-A0D2-A650-FD33D0820D09}"/>
              </a:ext>
            </a:extLst>
          </p:cNvPr>
          <p:cNvSpPr txBox="1"/>
          <p:nvPr/>
        </p:nvSpPr>
        <p:spPr>
          <a:xfrm>
            <a:off x="8990602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Standardizes complex procedure into visual instructions.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EDA4162-2CEA-D064-882A-213FF9D88956}"/>
              </a:ext>
            </a:extLst>
          </p:cNvPr>
          <p:cNvGrpSpPr/>
          <p:nvPr/>
        </p:nvGrpSpPr>
        <p:grpSpPr>
          <a:xfrm>
            <a:off x="8804381" y="4827756"/>
            <a:ext cx="2572262" cy="1652997"/>
            <a:chOff x="8804381" y="4827756"/>
            <a:chExt cx="2572262" cy="1652997"/>
          </a:xfrm>
        </p:grpSpPr>
        <p:sp>
          <p:nvSpPr>
            <p:cNvPr id="70" name="Text Placeholder 11">
              <a:extLst>
                <a:ext uri="{FF2B5EF4-FFF2-40B4-BE49-F238E27FC236}">
                  <a16:creationId xmlns:a16="http://schemas.microsoft.com/office/drawing/2014/main" id="{401B618E-933C-A876-08AB-2759F88EEE1F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71" name="Text Placeholder 11">
              <a:extLst>
                <a:ext uri="{FF2B5EF4-FFF2-40B4-BE49-F238E27FC236}">
                  <a16:creationId xmlns:a16="http://schemas.microsoft.com/office/drawing/2014/main" id="{66352427-073D-E46D-ACB7-DE609664367F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3A6BFCA-FEB2-A296-F0FC-6A1E0F38CEF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85316" y="4862777"/>
              <a:ext cx="2086022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EHS System (e.g., Dynamics 365 EHS) for safety rule integration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Compliance Repository (e.g., SharePoint) for policy linkage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MES (e.g., Dynamics 365 SCM) for context-aware hazard info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A5C891D-9A1A-E6E6-3E90-54B2CFB4981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9C8C6A4-7810-E485-98D8-374A5377B78C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1F2C"/>
                  </a:solidFill>
                  <a:effectLst/>
                  <a:uLnTx/>
                  <a:uFillTx/>
                  <a:latin typeface="Segoe Sans Display"/>
                  <a:ea typeface="+mn-lt"/>
                  <a:cs typeface="Segoe Sans Display"/>
                </a:rPr>
                <a:t>Adds safety warnings, PPE icons, and compliance callouts to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lt"/>
                  <a:cs typeface="Segoe Sans Display"/>
                </a:rPr>
                <a:t>reduce operational risk and improve regulatory compliance.</a:t>
              </a:r>
            </a:p>
          </p:txBody>
        </p:sp>
      </p:grpSp>
      <p:sp>
        <p:nvSpPr>
          <p:cNvPr id="82" name="Step 1 Title">
            <a:extLst>
              <a:ext uri="{FF2B5EF4-FFF2-40B4-BE49-F238E27FC236}">
                <a16:creationId xmlns:a16="http://schemas.microsoft.com/office/drawing/2014/main" id="{63DA90F0-A831-F4A7-DEFE-1C06F2DACF66}"/>
              </a:ext>
            </a:extLst>
          </p:cNvPr>
          <p:cNvSpPr txBox="1">
            <a:spLocks/>
          </p:cNvSpPr>
          <p:nvPr/>
        </p:nvSpPr>
        <p:spPr>
          <a:xfrm>
            <a:off x="5918795" y="395812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j-lt"/>
                <a:cs typeface="Segoe Sans Display Semibold"/>
              </a:rPr>
              <a:t>Publish interactive SOP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83" name="Step 1 Top">
            <a:extLst>
              <a:ext uri="{FF2B5EF4-FFF2-40B4-BE49-F238E27FC236}">
                <a16:creationId xmlns:a16="http://schemas.microsoft.com/office/drawing/2014/main" id="{F5251665-F82E-DD67-9516-4AF22552F592}"/>
              </a:ext>
            </a:extLst>
          </p:cNvPr>
          <p:cNvSpPr txBox="1">
            <a:spLocks/>
          </p:cNvSpPr>
          <p:nvPr/>
        </p:nvSpPr>
        <p:spPr>
          <a:xfrm>
            <a:off x="5918795" y="4283982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Publishes SOPs into systems frontline workers already use.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lt"/>
              <a:cs typeface="Segoe Sans Display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B7BA7D9-D8EF-1AB2-5585-8AAB945B85CA}"/>
              </a:ext>
            </a:extLst>
          </p:cNvPr>
          <p:cNvGrpSpPr/>
          <p:nvPr/>
        </p:nvGrpSpPr>
        <p:grpSpPr>
          <a:xfrm>
            <a:off x="8532533" y="4098083"/>
            <a:ext cx="210652" cy="210652"/>
            <a:chOff x="8558978" y="4098083"/>
            <a:chExt cx="210652" cy="21065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15CCCB9-E8F7-CAC7-DF70-1B1C3F6D7DB1}"/>
                </a:ext>
              </a:extLst>
            </p:cNvPr>
            <p:cNvSpPr/>
            <p:nvPr/>
          </p:nvSpPr>
          <p:spPr bwMode="auto">
            <a:xfrm rot="10800000">
              <a:off x="8558978" y="409808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6D3E5905-D94A-2C25-0E4D-61A4F58F2A86}"/>
                </a:ext>
              </a:extLst>
            </p:cNvPr>
            <p:cNvSpPr/>
            <p:nvPr/>
          </p:nvSpPr>
          <p:spPr bwMode="auto">
            <a:xfrm rot="13500000">
              <a:off x="8638937" y="4167165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8420DF0-4392-745B-F7BF-886C0881E813}"/>
              </a:ext>
            </a:extLst>
          </p:cNvPr>
          <p:cNvGrpSpPr/>
          <p:nvPr/>
        </p:nvGrpSpPr>
        <p:grpSpPr>
          <a:xfrm>
            <a:off x="5648740" y="4099406"/>
            <a:ext cx="210652" cy="210652"/>
            <a:chOff x="5683729" y="4099406"/>
            <a:chExt cx="210652" cy="21065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D5CD1D1-4C95-CDB6-43DB-AD8F30571721}"/>
                </a:ext>
              </a:extLst>
            </p:cNvPr>
            <p:cNvSpPr/>
            <p:nvPr/>
          </p:nvSpPr>
          <p:spPr bwMode="auto">
            <a:xfrm rot="10800000">
              <a:off x="5683729" y="4099406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7" name="Rectangle 89">
              <a:extLst>
                <a:ext uri="{FF2B5EF4-FFF2-40B4-BE49-F238E27FC236}">
                  <a16:creationId xmlns:a16="http://schemas.microsoft.com/office/drawing/2014/main" id="{05926F8A-0266-F619-C001-6C376C995D8B}"/>
                </a:ext>
              </a:extLst>
            </p:cNvPr>
            <p:cNvSpPr/>
            <p:nvPr/>
          </p:nvSpPr>
          <p:spPr bwMode="auto">
            <a:xfrm rot="13500000">
              <a:off x="5763688" y="4168488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71187F9-5338-C151-3EFB-CA72BF5C1DDA}"/>
              </a:ext>
            </a:extLst>
          </p:cNvPr>
          <p:cNvGrpSpPr/>
          <p:nvPr/>
        </p:nvGrpSpPr>
        <p:grpSpPr>
          <a:xfrm>
            <a:off x="5915514" y="4827756"/>
            <a:ext cx="2572262" cy="1652997"/>
            <a:chOff x="8804381" y="4827756"/>
            <a:chExt cx="2572262" cy="1652997"/>
          </a:xfrm>
        </p:grpSpPr>
        <p:sp>
          <p:nvSpPr>
            <p:cNvPr id="95" name="Text Placeholder 11">
              <a:extLst>
                <a:ext uri="{FF2B5EF4-FFF2-40B4-BE49-F238E27FC236}">
                  <a16:creationId xmlns:a16="http://schemas.microsoft.com/office/drawing/2014/main" id="{BAA11AF0-64F6-5734-E730-BF60BB987543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96" name="Text Placeholder 11">
              <a:extLst>
                <a:ext uri="{FF2B5EF4-FFF2-40B4-BE49-F238E27FC236}">
                  <a16:creationId xmlns:a16="http://schemas.microsoft.com/office/drawing/2014/main" id="{0612BD6E-7D42-BD0C-BEE0-0868F5A25758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87F7F8B-FDB2-BAA9-76D0-D2AB8051383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4875530"/>
              <a:ext cx="2199820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MES (e.g., Dynamics 365 SCM) for task-linked guidance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Knowledge Base (e.g., SharePoint) for instruction hosting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Collaboration Tools (e.g., Teams) for training delivery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D0E892F8-838C-CC5E-0289-4B5B6CC482A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398D38B-9F64-C74A-C093-C7BDFA822079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lt"/>
                  <a:cs typeface="Segoe Sans Display Semibold"/>
                </a:rPr>
                <a:t>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lt"/>
                  <a:cs typeface="Segoe Sans Display"/>
                </a:rPr>
                <a:t>Publishes SOPs into systems to empower workers with real-time access to validated instructions.</a:t>
              </a:r>
            </a:p>
          </p:txBody>
        </p:sp>
      </p:grpSp>
      <p:sp>
        <p:nvSpPr>
          <p:cNvPr id="3" name="Step 1 Title">
            <a:extLst>
              <a:ext uri="{FF2B5EF4-FFF2-40B4-BE49-F238E27FC236}">
                <a16:creationId xmlns:a16="http://schemas.microsoft.com/office/drawing/2014/main" id="{09C1ADFE-A526-84A9-28CC-65837122A708}"/>
              </a:ext>
            </a:extLst>
          </p:cNvPr>
          <p:cNvSpPr txBox="1">
            <a:spLocks/>
          </p:cNvSpPr>
          <p:nvPr/>
        </p:nvSpPr>
        <p:spPr>
          <a:xfrm>
            <a:off x="3029544" y="396871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j-lt"/>
                <a:cs typeface="Segoe Sans Display Semibold"/>
              </a:rPr>
              <a:t>Enhance interactive SOP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19" name="Step 1 Top">
            <a:extLst>
              <a:ext uri="{FF2B5EF4-FFF2-40B4-BE49-F238E27FC236}">
                <a16:creationId xmlns:a16="http://schemas.microsoft.com/office/drawing/2014/main" id="{8D63F145-2C08-6C32-63A8-54C3332DEE28}"/>
              </a:ext>
            </a:extLst>
          </p:cNvPr>
          <p:cNvSpPr txBox="1">
            <a:spLocks/>
          </p:cNvSpPr>
          <p:nvPr/>
        </p:nvSpPr>
        <p:spPr>
          <a:xfrm>
            <a:off x="3029544" y="4305148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Enables operator feedback on unclear steps, routing insights to engineers or triggering agent reviews.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218F49-586B-2720-547D-1D7273C22780}"/>
              </a:ext>
            </a:extLst>
          </p:cNvPr>
          <p:cNvGrpSpPr/>
          <p:nvPr/>
        </p:nvGrpSpPr>
        <p:grpSpPr>
          <a:xfrm>
            <a:off x="3026263" y="4827755"/>
            <a:ext cx="2608291" cy="1652997"/>
            <a:chOff x="8804381" y="4827756"/>
            <a:chExt cx="2608291" cy="1652997"/>
          </a:xfrm>
        </p:grpSpPr>
        <p:sp>
          <p:nvSpPr>
            <p:cNvPr id="30" name="Text Placeholder 11">
              <a:extLst>
                <a:ext uri="{FF2B5EF4-FFF2-40B4-BE49-F238E27FC236}">
                  <a16:creationId xmlns:a16="http://schemas.microsoft.com/office/drawing/2014/main" id="{A9364024-9BF6-AA67-EDE2-B2F86837A24C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32" name="Text Placeholder 11">
              <a:extLst>
                <a:ext uri="{FF2B5EF4-FFF2-40B4-BE49-F238E27FC236}">
                  <a16:creationId xmlns:a16="http://schemas.microsoft.com/office/drawing/2014/main" id="{727672BB-4B18-E939-2547-F705E85B2CE2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D55C54-C258-692F-CEA4-3153AC79856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831852" y="4832254"/>
              <a:ext cx="2580820" cy="103105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Instruction Interface (e.g., embedded SharePoint or Teams) for capturing operator feedback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Workflow Tools (e.g., Power Automate) for routing feedback to safety teams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Agent Orchestration System (e.g., Power Platform) to trigger reviews by relevant agents (e.g., Manufacturing Inspector Agent)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B396E19-E0FE-EBB8-BF77-FE70B547D3E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B0A4B20-690B-E20F-1B8E-8892F16D266D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lt"/>
                  <a:cs typeface="Segoe Sans Display Semibold"/>
                </a:rPr>
                <a:t>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lt"/>
                  <a:cs typeface="Segoe Sans Display"/>
                </a:rPr>
                <a:t>Enhances SOP quality through frontline feedback and expert review cycles on flagged issues.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09984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CD35D-FD37-A0AB-681C-28FAB21B6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232">
            <a:extLst>
              <a:ext uri="{FF2B5EF4-FFF2-40B4-BE49-F238E27FC236}">
                <a16:creationId xmlns:a16="http://schemas.microsoft.com/office/drawing/2014/main" id="{6E7C6581-9BF7-E3BB-C9DC-542CE6B8F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223" name="Rounded Rectangle 19">
            <a:extLst>
              <a:ext uri="{FF2B5EF4-FFF2-40B4-BE49-F238E27FC236}">
                <a16:creationId xmlns:a16="http://schemas.microsoft.com/office/drawing/2014/main" id="{034601B1-2D36-4AE0-CC9C-8D45C3E7EB26}"/>
              </a:ext>
            </a:extLst>
          </p:cNvPr>
          <p:cNvSpPr/>
          <p:nvPr/>
        </p:nvSpPr>
        <p:spPr>
          <a:xfrm>
            <a:off x="772876" y="4807727"/>
            <a:ext cx="3802727" cy="308677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highlight>
                <a:srgbClr val="FFFF00"/>
              </a:highlight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218" name="Google Shape;498;p32">
            <a:extLst>
              <a:ext uri="{FF2B5EF4-FFF2-40B4-BE49-F238E27FC236}">
                <a16:creationId xmlns:a16="http://schemas.microsoft.com/office/drawing/2014/main" id="{8474E06E-32B5-98DF-D1D8-53BF2D3A184C}"/>
              </a:ext>
            </a:extLst>
          </p:cNvPr>
          <p:cNvSpPr/>
          <p:nvPr/>
        </p:nvSpPr>
        <p:spPr>
          <a:xfrm>
            <a:off x="767111" y="1373402"/>
            <a:ext cx="3789661" cy="3353815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cs typeface="Segoe Sans Display"/>
                <a:sym typeface="DM Sans Light"/>
              </a:rPr>
              <a:t>Key Considerations to Address</a:t>
            </a:r>
            <a:endParaRPr lang="en-GB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cs typeface="Segoe Sans Display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Pulls expert videos from HMI systems and SOPs from MES system and store as knowledge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Detects actions in video, aligns with MES (e.g., Dynamics 365) operations, and tags steps using templates from SharePoint.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lt"/>
            </a:endParaRPr>
          </a:p>
          <a:p>
            <a:pPr marL="171450" indent="-171450" fontAlgn="base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Captures the audio/ video transcript and push them as knowledge</a:t>
            </a:r>
            <a:endParaRPr lang="en-US" sz="1050">
              <a:solidFill>
                <a:prstClr val="black"/>
              </a:solidFill>
              <a:ea typeface="+mn-lt"/>
              <a:cs typeface="+mn-lt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Pulls safety data from EHS (e.g., Dynamics 365) and compliance rules from Knowledge Base (e.g., SharePoint) to give rich SOPs </a:t>
            </a:r>
            <a:r>
              <a:rPr lang="en-US" sz="1050">
                <a:solidFill>
                  <a:prstClr val="black"/>
                </a:solidFill>
                <a:ea typeface="+mn-lt"/>
                <a:cs typeface="+mn-lt"/>
              </a:rPr>
              <a:t>in overlaid PDF format</a:t>
            </a:r>
          </a:p>
          <a:p>
            <a:pPr marL="171450" indent="-17145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</a:rPr>
              <a:t>Routes flagged instruction steps from operator feedback to safety teams via Workflow Tools (e.g., Power Automate), triggering reviews through Agent Orchestration Systems (e.g., Power Platform)</a:t>
            </a:r>
          </a:p>
          <a:p>
            <a:pPr marL="171450" indent="-17145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</a:rPr>
              <a:t>PII includes faces and voices of experts in videos.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37057D-8075-B471-CA39-F6BB3A45B956}"/>
              </a:ext>
            </a:extLst>
          </p:cNvPr>
          <p:cNvSpPr txBox="1"/>
          <p:nvPr/>
        </p:nvSpPr>
        <p:spPr>
          <a:xfrm>
            <a:off x="778262" y="4756700"/>
            <a:ext cx="1287791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cs typeface="Segoe Sans Display"/>
              </a:rPr>
              <a:t>Agent-to-Agent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cs typeface="Segoe Sans Display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cs typeface="Segoe Sans Display"/>
              </a:rPr>
              <a:t>Workflow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cs typeface="Segoe Sans Displ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150F6-EF63-1492-DEC9-BAC37D70B831}"/>
              </a:ext>
            </a:extLst>
          </p:cNvPr>
          <p:cNvSpPr txBox="1"/>
          <p:nvPr/>
        </p:nvSpPr>
        <p:spPr>
          <a:xfrm>
            <a:off x="2099507" y="4852099"/>
            <a:ext cx="2317639" cy="2199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lnSpc>
                <a:spcPts val="1060"/>
              </a:lnSpc>
              <a:buFont typeface="Arial" panose="020B0604020202020204" pitchFamily="34" charset="0"/>
              <a:buChar char="•"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</a:rPr>
              <a:t>Production Schedule Optimizer Agent</a:t>
            </a:r>
            <a:endParaRPr lang="en-US"/>
          </a:p>
        </p:txBody>
      </p:sp>
      <p:sp>
        <p:nvSpPr>
          <p:cNvPr id="3" name="Google Shape;115;p20">
            <a:extLst>
              <a:ext uri="{FF2B5EF4-FFF2-40B4-BE49-F238E27FC236}">
                <a16:creationId xmlns:a16="http://schemas.microsoft.com/office/drawing/2014/main" id="{D717AE1B-6B5F-5135-9B40-FA39C66149F8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fontAlgn="base">
              <a:defRPr/>
            </a:pPr>
            <a:r>
              <a:rPr lang="en-GB" sz="1200">
                <a:solidFill>
                  <a:srgbClr val="0078D4"/>
                </a:solidFill>
                <a:latin typeface="Segoe Sans Display"/>
                <a:ea typeface="DM Sans 14pt"/>
                <a:cs typeface="Segoe Sans Display"/>
                <a:sym typeface="DM Sans"/>
              </a:rPr>
              <a:t>MANUFACTURING INDUSTRY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DM Sans 14pt"/>
              <a:cs typeface="Segoe Sans Display"/>
              <a:sym typeface="DM Sans"/>
            </a:endParaRPr>
          </a:p>
        </p:txBody>
      </p:sp>
      <p:sp>
        <p:nvSpPr>
          <p:cNvPr id="6" name="Google Shape;163;p22">
            <a:extLst>
              <a:ext uri="{FF2B5EF4-FFF2-40B4-BE49-F238E27FC236}">
                <a16:creationId xmlns:a16="http://schemas.microsoft.com/office/drawing/2014/main" id="{82C1A81B-7F62-464D-0BCA-F3F5FCF112E2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8712">
              <a:buClr>
                <a:srgbClr val="000000"/>
              </a:buClr>
              <a:defRPr/>
            </a:pPr>
            <a:r>
              <a:rPr lang="en-US" sz="2400" b="1" kern="0">
                <a:solidFill>
                  <a:srgbClr val="000000"/>
                </a:solidFill>
                <a:latin typeface="Segoe Sans Display Semibold"/>
                <a:ea typeface="DM Sans 14pt ExtraLight"/>
                <a:cs typeface="Segoe Sans Display Semibold"/>
                <a:sym typeface="DM Sans ExtraLight"/>
              </a:rPr>
              <a:t>Visual Work Instruction 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  <a:ea typeface="DM Sans 14pt ExtraLight"/>
                <a:cs typeface="Segoe Sans Display Semibold"/>
                <a:sym typeface="DM Sans ExtraLight"/>
              </a:rPr>
              <a:t>Agent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 Semibold"/>
              <a:ea typeface="DM Sans 14pt ExtraLight"/>
              <a:cs typeface="Segoe Sans Display Semibold"/>
              <a:sym typeface="DM Sans Extra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C4683-B7E6-70CB-98D1-503159A7A2E9}"/>
              </a:ext>
            </a:extLst>
          </p:cNvPr>
          <p:cNvSpPr txBox="1"/>
          <p:nvPr/>
        </p:nvSpPr>
        <p:spPr>
          <a:xfrm>
            <a:off x="695994" y="1098881"/>
            <a:ext cx="10960603" cy="307777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>
              <a:tabLst>
                <a:tab pos="3992563" algn="l"/>
              </a:tabLst>
              <a:defRPr/>
            </a:pPr>
            <a:r>
              <a:rPr lang="en-US" sz="1400" b="1">
                <a:solidFill>
                  <a:prstClr val="black"/>
                </a:solidFill>
                <a:latin typeface="Aptos"/>
                <a:cs typeface="Segoe Sans Display Semibold"/>
              </a:rPr>
              <a:t>Converts expert walkthroughs into visual SOPs to accelerate training and reduce errors.</a:t>
            </a:r>
            <a:endParaRPr lang="en-US"/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56C68222-1D10-8421-A185-3BA7D96FF6B7}"/>
              </a:ext>
            </a:extLst>
          </p:cNvPr>
          <p:cNvSpPr/>
          <p:nvPr/>
        </p:nvSpPr>
        <p:spPr>
          <a:xfrm>
            <a:off x="799710" y="5160776"/>
            <a:ext cx="3802726" cy="1344527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000000"/>
                </a:solidFill>
                <a:latin typeface="Segoe Sans Display"/>
                <a:cs typeface="Segoe Sans Display"/>
                <a:sym typeface="DM Sans Light"/>
              </a:rPr>
              <a:t>Agent will be hosted on Teams channel with Microsoft authentication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000000"/>
                </a:solidFill>
                <a:latin typeface="Segoe Sans Display"/>
                <a:cs typeface="Segoe Sans Display"/>
                <a:sym typeface="DM Sans Light"/>
              </a:rPr>
              <a:t>Engineer, coordinator will have  M365 license to access the agent,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000000"/>
                </a:solidFill>
                <a:latin typeface="Segoe Sans Display"/>
                <a:cs typeface="Segoe Sans Display"/>
                <a:sym typeface="DM Sans Light"/>
              </a:rPr>
              <a:t>EHS , SAP and HMI  systems would expose APIs or have connectors to fetch hazard info, SOP documents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000000"/>
                </a:solidFill>
                <a:latin typeface="Segoe Sans Display"/>
                <a:cs typeface="Segoe Sans Display"/>
                <a:sym typeface="DM Sans Light"/>
              </a:rPr>
              <a:t>PDF, PPTX and DOCX are the supported knowledge in SharePoint. Dataverse knowledge can be max two with max 15 tables each.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000000"/>
                </a:solidFill>
                <a:latin typeface="Segoe Sans Display"/>
                <a:cs typeface="Segoe Sans Display"/>
                <a:sym typeface="DM Sans Light"/>
              </a:rPr>
              <a:t>Other dependent agents should be ready and discoverable to be associated with this agent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endParaRPr lang="en-US" sz="7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EEFB21-5CE4-A464-C4DE-EF6E7AEB8C2E}"/>
              </a:ext>
            </a:extLst>
          </p:cNvPr>
          <p:cNvSpPr/>
          <p:nvPr/>
        </p:nvSpPr>
        <p:spPr bwMode="auto">
          <a:xfrm>
            <a:off x="5804994" y="1988134"/>
            <a:ext cx="5042581" cy="887680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420DE5-7147-6302-09CA-654973205FF3}"/>
              </a:ext>
            </a:extLst>
          </p:cNvPr>
          <p:cNvSpPr/>
          <p:nvPr/>
        </p:nvSpPr>
        <p:spPr bwMode="auto">
          <a:xfrm>
            <a:off x="5810118" y="4306661"/>
            <a:ext cx="5042581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341A36-BC12-0231-7FEB-93F64F6E4871}"/>
              </a:ext>
            </a:extLst>
          </p:cNvPr>
          <p:cNvSpPr/>
          <p:nvPr/>
        </p:nvSpPr>
        <p:spPr bwMode="auto">
          <a:xfrm>
            <a:off x="6216342" y="2947724"/>
            <a:ext cx="1612232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8C50199-DEBD-1FA4-075C-61FC4D867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0596" y="3062024"/>
            <a:ext cx="303542" cy="303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8E1E8A-8B27-737F-8EE3-7BD14C70B6A3}"/>
              </a:ext>
            </a:extLst>
          </p:cNvPr>
          <p:cNvSpPr txBox="1"/>
          <p:nvPr/>
        </p:nvSpPr>
        <p:spPr>
          <a:xfrm>
            <a:off x="9703371" y="1999499"/>
            <a:ext cx="79987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/>
              <a:t>Orchestrator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3B26FB-AA55-03D3-D746-EABEA50FC8E5}"/>
              </a:ext>
            </a:extLst>
          </p:cNvPr>
          <p:cNvSpPr txBox="1"/>
          <p:nvPr/>
        </p:nvSpPr>
        <p:spPr>
          <a:xfrm>
            <a:off x="9437176" y="4756104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Agent Ops (logging, audit, observability)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7F0B4F85-5DBE-D52C-F811-5F9B68D986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93466" y="4559007"/>
            <a:ext cx="252900" cy="22748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46F06A-8BFB-20AD-DE7B-D9821EAF14CF}"/>
              </a:ext>
            </a:extLst>
          </p:cNvPr>
          <p:cNvCxnSpPr>
            <a:cxnSpLocks/>
            <a:endCxn id="23" idx="3"/>
          </p:cNvCxnSpPr>
          <p:nvPr/>
        </p:nvCxnSpPr>
        <p:spPr>
          <a:xfrm flipH="1">
            <a:off x="6146366" y="4672747"/>
            <a:ext cx="118279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D9DDB02-0AEA-7609-0C04-F3917E4F6A34}"/>
              </a:ext>
            </a:extLst>
          </p:cNvPr>
          <p:cNvSpPr txBox="1"/>
          <p:nvPr/>
        </p:nvSpPr>
        <p:spPr>
          <a:xfrm>
            <a:off x="6264900" y="3423001"/>
            <a:ext cx="57493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41B85D-E58F-4F1A-592E-BFD016D11BBE}"/>
              </a:ext>
            </a:extLst>
          </p:cNvPr>
          <p:cNvSpPr/>
          <p:nvPr/>
        </p:nvSpPr>
        <p:spPr bwMode="auto">
          <a:xfrm>
            <a:off x="5827338" y="2841476"/>
            <a:ext cx="5042581" cy="1461005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E38538B-F454-B04A-B9DF-BFF1919A2F89}"/>
              </a:ext>
            </a:extLst>
          </p:cNvPr>
          <p:cNvSpPr/>
          <p:nvPr/>
        </p:nvSpPr>
        <p:spPr bwMode="auto">
          <a:xfrm>
            <a:off x="5873677" y="3052838"/>
            <a:ext cx="1612232" cy="7321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1322452-D75F-25DC-3B0E-37A011E0A21C}"/>
              </a:ext>
            </a:extLst>
          </p:cNvPr>
          <p:cNvSpPr/>
          <p:nvPr/>
        </p:nvSpPr>
        <p:spPr bwMode="auto">
          <a:xfrm>
            <a:off x="9561481" y="3168673"/>
            <a:ext cx="884993" cy="427661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7F2515-13D8-D915-1098-F6BA8CB649FD}"/>
              </a:ext>
            </a:extLst>
          </p:cNvPr>
          <p:cNvSpPr txBox="1"/>
          <p:nvPr/>
        </p:nvSpPr>
        <p:spPr>
          <a:xfrm>
            <a:off x="6513359" y="3059775"/>
            <a:ext cx="3328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Tools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5FEA9E-04C1-A7B1-3A26-60AC764E4DD2}"/>
              </a:ext>
            </a:extLst>
          </p:cNvPr>
          <p:cNvSpPr txBox="1"/>
          <p:nvPr/>
        </p:nvSpPr>
        <p:spPr>
          <a:xfrm>
            <a:off x="9700159" y="3177645"/>
            <a:ext cx="60763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Channels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64223011-C08D-9BD0-B66F-9F6BF7D97F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66053" y="3207461"/>
            <a:ext cx="227480" cy="22748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E9AE4B6-1166-D2F4-60D0-387CD7A6546A}"/>
              </a:ext>
            </a:extLst>
          </p:cNvPr>
          <p:cNvSpPr txBox="1"/>
          <p:nvPr/>
        </p:nvSpPr>
        <p:spPr>
          <a:xfrm>
            <a:off x="5858463" y="2001150"/>
            <a:ext cx="230514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/>
              <a:t>Base Pre-trained OpenAI Models / custom Open AI models (preview)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82645190-696E-018A-977C-C75BBBF0A8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30529" y="2114822"/>
            <a:ext cx="601758" cy="60175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BE17FED-1C11-A776-D9D9-D333EEF5B79B}"/>
              </a:ext>
            </a:extLst>
          </p:cNvPr>
          <p:cNvSpPr txBox="1"/>
          <p:nvPr/>
        </p:nvSpPr>
        <p:spPr>
          <a:xfrm>
            <a:off x="6273987" y="4548830"/>
            <a:ext cx="81533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9a. Agent logs are displayed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7D6B93-5669-7C58-1CED-D6BFE5CF8860}"/>
              </a:ext>
            </a:extLst>
          </p:cNvPr>
          <p:cNvSpPr/>
          <p:nvPr/>
        </p:nvSpPr>
        <p:spPr bwMode="auto">
          <a:xfrm>
            <a:off x="7324829" y="4385058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8D322B02-7109-CCC0-1F62-07733362A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5798" y="4430604"/>
            <a:ext cx="390341" cy="390341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A5F719B8-3C24-51E4-EBB4-DC6DA138FF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28005" y="4430604"/>
            <a:ext cx="390341" cy="39034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443EE6B-3CAE-D002-F685-5C7E61E21771}"/>
              </a:ext>
            </a:extLst>
          </p:cNvPr>
          <p:cNvSpPr txBox="1"/>
          <p:nvPr/>
        </p:nvSpPr>
        <p:spPr>
          <a:xfrm>
            <a:off x="8423777" y="4808599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Conversation Transcript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557E66-DD7B-8619-481F-628FF0E1B434}"/>
              </a:ext>
            </a:extLst>
          </p:cNvPr>
          <p:cNvSpPr/>
          <p:nvPr/>
        </p:nvSpPr>
        <p:spPr bwMode="auto">
          <a:xfrm>
            <a:off x="7717579" y="3052838"/>
            <a:ext cx="1612232" cy="93221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D7BFDB-04BA-569D-AADE-37A372DAEDFC}"/>
              </a:ext>
            </a:extLst>
          </p:cNvPr>
          <p:cNvSpPr txBox="1"/>
          <p:nvPr/>
        </p:nvSpPr>
        <p:spPr>
          <a:xfrm>
            <a:off x="8113746" y="3091581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Knowledge Base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1B9890ED-E989-FA3F-F519-2329DE9E0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3594" y="3204246"/>
            <a:ext cx="390593" cy="39059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A2A0D9D-8234-F207-A795-BD00837E08A5}"/>
              </a:ext>
            </a:extLst>
          </p:cNvPr>
          <p:cNvSpPr txBox="1"/>
          <p:nvPr/>
        </p:nvSpPr>
        <p:spPr>
          <a:xfrm>
            <a:off x="7815206" y="3631374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96A0A3C-3552-1D69-B170-F704E75F41C1}"/>
              </a:ext>
            </a:extLst>
          </p:cNvPr>
          <p:cNvSpPr txBox="1"/>
          <p:nvPr/>
        </p:nvSpPr>
        <p:spPr>
          <a:xfrm>
            <a:off x="8571577" y="3628792"/>
            <a:ext cx="7241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Unstructured Documents (versioned)</a:t>
            </a: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3ABDE850-A1E1-7C48-4E14-BD17404C6E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28878" y="3204246"/>
            <a:ext cx="390593" cy="390593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32B4744D-B1FD-F509-9B54-D232B061A4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890237" y="3301615"/>
            <a:ext cx="227480" cy="22748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D8F9525-5C1B-FC5A-461E-A57A534D7E81}"/>
              </a:ext>
            </a:extLst>
          </p:cNvPr>
          <p:cNvSpPr/>
          <p:nvPr/>
        </p:nvSpPr>
        <p:spPr bwMode="auto">
          <a:xfrm>
            <a:off x="11195364" y="2464039"/>
            <a:ext cx="791117" cy="213364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8B5788-C03F-945C-A8BD-55902FDB7DEC}"/>
              </a:ext>
            </a:extLst>
          </p:cNvPr>
          <p:cNvSpPr txBox="1"/>
          <p:nvPr/>
        </p:nvSpPr>
        <p:spPr>
          <a:xfrm>
            <a:off x="11287238" y="2940119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Manufacturing Engineer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D32A02-9A5B-BE03-EC21-DCA9767C8460}"/>
              </a:ext>
            </a:extLst>
          </p:cNvPr>
          <p:cNvSpPr txBox="1"/>
          <p:nvPr/>
        </p:nvSpPr>
        <p:spPr>
          <a:xfrm>
            <a:off x="11287238" y="3635447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Training Coordinator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8C8F608-A895-2346-3DD4-B8021F1BB189}"/>
              </a:ext>
            </a:extLst>
          </p:cNvPr>
          <p:cNvSpPr txBox="1"/>
          <p:nvPr/>
        </p:nvSpPr>
        <p:spPr>
          <a:xfrm>
            <a:off x="11287238" y="4330773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Frontline Operator</a:t>
            </a:r>
          </a:p>
        </p:txBody>
      </p:sp>
      <p:pic>
        <p:nvPicPr>
          <p:cNvPr id="64" name="Graphic 63" descr="Office worker female outline">
            <a:extLst>
              <a:ext uri="{FF2B5EF4-FFF2-40B4-BE49-F238E27FC236}">
                <a16:creationId xmlns:a16="http://schemas.microsoft.com/office/drawing/2014/main" id="{2EEBE9BC-2A15-4DAB-36A4-C87FC3471A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42839" y="3232033"/>
            <a:ext cx="296166" cy="296166"/>
          </a:xfrm>
          <a:prstGeom prst="rect">
            <a:avLst/>
          </a:prstGeom>
        </p:spPr>
      </p:pic>
      <p:pic>
        <p:nvPicPr>
          <p:cNvPr id="65" name="Graphic 64" descr="Office worker male outline">
            <a:extLst>
              <a:ext uri="{FF2B5EF4-FFF2-40B4-BE49-F238E27FC236}">
                <a16:creationId xmlns:a16="http://schemas.microsoft.com/office/drawing/2014/main" id="{60052B18-3D68-A565-1A82-5166ED5DC42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442838" y="2536703"/>
            <a:ext cx="296168" cy="296168"/>
          </a:xfrm>
          <a:prstGeom prst="rect">
            <a:avLst/>
          </a:prstGeom>
        </p:spPr>
      </p:pic>
      <p:pic>
        <p:nvPicPr>
          <p:cNvPr id="66" name="Graphic 65" descr="Office worker female outline">
            <a:extLst>
              <a:ext uri="{FF2B5EF4-FFF2-40B4-BE49-F238E27FC236}">
                <a16:creationId xmlns:a16="http://schemas.microsoft.com/office/drawing/2014/main" id="{93BB7FA1-A24F-769E-E504-58729693CE1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42839" y="3927361"/>
            <a:ext cx="296166" cy="296166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3AC22629-B06C-536F-8F70-F736E101F829}"/>
              </a:ext>
            </a:extLst>
          </p:cNvPr>
          <p:cNvSpPr txBox="1"/>
          <p:nvPr/>
        </p:nvSpPr>
        <p:spPr>
          <a:xfrm>
            <a:off x="11215147" y="2269799"/>
            <a:ext cx="7514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Licensed Users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C0A6849-4C36-B0A2-C167-2B31C49CC707}"/>
              </a:ext>
            </a:extLst>
          </p:cNvPr>
          <p:cNvCxnSpPr>
            <a:cxnSpLocks/>
          </p:cNvCxnSpPr>
          <p:nvPr/>
        </p:nvCxnSpPr>
        <p:spPr>
          <a:xfrm>
            <a:off x="5929834" y="2273487"/>
            <a:ext cx="10288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CB26B01-312C-7F0E-7C35-03F347B4C022}"/>
              </a:ext>
            </a:extLst>
          </p:cNvPr>
          <p:cNvSpPr txBox="1"/>
          <p:nvPr/>
        </p:nvSpPr>
        <p:spPr>
          <a:xfrm>
            <a:off x="6135731" y="2172605"/>
            <a:ext cx="64246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err="1"/>
              <a:t>instruction_confidence</a:t>
            </a:r>
            <a:endParaRPr lang="en-US" sz="5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DCC5953-BE92-A062-0C1C-76D91E5A9320}"/>
              </a:ext>
            </a:extLst>
          </p:cNvPr>
          <p:cNvSpPr txBox="1"/>
          <p:nvPr/>
        </p:nvSpPr>
        <p:spPr>
          <a:xfrm>
            <a:off x="6769401" y="2138249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High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91F3BC6-DF52-CC3F-6B3B-28DDE0B824C9}"/>
              </a:ext>
            </a:extLst>
          </p:cNvPr>
          <p:cNvSpPr txBox="1"/>
          <p:nvPr/>
        </p:nvSpPr>
        <p:spPr>
          <a:xfrm>
            <a:off x="5874410" y="2138249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Low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DF6134F-25B5-D979-A30D-D68F52D57D7E}"/>
              </a:ext>
            </a:extLst>
          </p:cNvPr>
          <p:cNvSpPr txBox="1"/>
          <p:nvPr/>
        </p:nvSpPr>
        <p:spPr>
          <a:xfrm>
            <a:off x="5981248" y="2336659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54FAFDE-CB20-3398-831A-7C6298C5762D}"/>
              </a:ext>
            </a:extLst>
          </p:cNvPr>
          <p:cNvSpPr txBox="1"/>
          <p:nvPr/>
        </p:nvSpPr>
        <p:spPr>
          <a:xfrm>
            <a:off x="6876239" y="2336659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</a:t>
            </a:r>
          </a:p>
        </p:txBody>
      </p:sp>
      <p:pic>
        <p:nvPicPr>
          <p:cNvPr id="81" name="Picture 80" descr="A blue rectangle with white text">
            <a:extLst>
              <a:ext uri="{FF2B5EF4-FFF2-40B4-BE49-F238E27FC236}">
                <a16:creationId xmlns:a16="http://schemas.microsoft.com/office/drawing/2014/main" id="{9C8F6D8B-466E-DF1B-F5F7-F236797B3CA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33" y="3440379"/>
            <a:ext cx="114530" cy="79905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22F96C13-A5D4-B21D-08DA-B3FA013575CF}"/>
              </a:ext>
            </a:extLst>
          </p:cNvPr>
          <p:cNvSpPr txBox="1"/>
          <p:nvPr/>
        </p:nvSpPr>
        <p:spPr>
          <a:xfrm>
            <a:off x="7727383" y="3836946"/>
            <a:ext cx="100149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3. SOPs docs are stored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2385DD6-C208-C0D4-57F0-546E27527E70}"/>
              </a:ext>
            </a:extLst>
          </p:cNvPr>
          <p:cNvSpPr/>
          <p:nvPr/>
        </p:nvSpPr>
        <p:spPr bwMode="auto">
          <a:xfrm>
            <a:off x="4780984" y="3352425"/>
            <a:ext cx="632941" cy="14066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E6F3C09-5F56-FE16-4E58-010686DC58CA}"/>
              </a:ext>
            </a:extLst>
          </p:cNvPr>
          <p:cNvSpPr txBox="1"/>
          <p:nvPr/>
        </p:nvSpPr>
        <p:spPr>
          <a:xfrm>
            <a:off x="4793770" y="3384287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>
                <a:solidFill>
                  <a:schemeClr val="bg1"/>
                </a:solidFill>
              </a:rPr>
              <a:t>MES System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6AFF287-B144-0116-690D-314694E968D1}"/>
              </a:ext>
            </a:extLst>
          </p:cNvPr>
          <p:cNvSpPr/>
          <p:nvPr/>
        </p:nvSpPr>
        <p:spPr bwMode="auto">
          <a:xfrm>
            <a:off x="4777362" y="3009684"/>
            <a:ext cx="632941" cy="14066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1EEA646-098B-8C65-404C-9C9C0C3DA635}"/>
              </a:ext>
            </a:extLst>
          </p:cNvPr>
          <p:cNvSpPr txBox="1"/>
          <p:nvPr/>
        </p:nvSpPr>
        <p:spPr>
          <a:xfrm>
            <a:off x="4790148" y="3041546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>
                <a:solidFill>
                  <a:schemeClr val="bg1"/>
                </a:solidFill>
              </a:rPr>
              <a:t>EHS System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5519A6-57CE-1683-8A08-23B6FB2DAE4F}"/>
              </a:ext>
            </a:extLst>
          </p:cNvPr>
          <p:cNvSpPr/>
          <p:nvPr/>
        </p:nvSpPr>
        <p:spPr bwMode="auto">
          <a:xfrm>
            <a:off x="4777362" y="2666943"/>
            <a:ext cx="632941" cy="14066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24C3237-7E0B-EE76-1A5F-80282F6528D5}"/>
              </a:ext>
            </a:extLst>
          </p:cNvPr>
          <p:cNvSpPr txBox="1"/>
          <p:nvPr/>
        </p:nvSpPr>
        <p:spPr>
          <a:xfrm>
            <a:off x="4790148" y="2698805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>
                <a:solidFill>
                  <a:schemeClr val="bg1"/>
                </a:solidFill>
              </a:rPr>
              <a:t>HMI System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983FE9E-3719-A8D4-3EC5-351DDE2EC3B5}"/>
              </a:ext>
            </a:extLst>
          </p:cNvPr>
          <p:cNvSpPr/>
          <p:nvPr/>
        </p:nvSpPr>
        <p:spPr bwMode="auto">
          <a:xfrm>
            <a:off x="4596692" y="2176774"/>
            <a:ext cx="505055" cy="2029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C363FF6-A736-6D62-E8AC-A9EFB4E38B66}"/>
              </a:ext>
            </a:extLst>
          </p:cNvPr>
          <p:cNvSpPr txBox="1"/>
          <p:nvPr/>
        </p:nvSpPr>
        <p:spPr>
          <a:xfrm>
            <a:off x="4585446" y="2201292"/>
            <a:ext cx="5275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>
                <a:solidFill>
                  <a:schemeClr val="bg1"/>
                </a:solidFill>
              </a:rPr>
              <a:t>Azure Function Apps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A2E9790-B851-8C38-8812-98EA9CC64B2F}"/>
              </a:ext>
            </a:extLst>
          </p:cNvPr>
          <p:cNvSpPr/>
          <p:nvPr/>
        </p:nvSpPr>
        <p:spPr bwMode="auto">
          <a:xfrm>
            <a:off x="5177134" y="2176774"/>
            <a:ext cx="505055" cy="2029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3471968-5EE3-62F2-4DDF-5D35F9EB7028}"/>
              </a:ext>
            </a:extLst>
          </p:cNvPr>
          <p:cNvSpPr txBox="1"/>
          <p:nvPr/>
        </p:nvSpPr>
        <p:spPr>
          <a:xfrm>
            <a:off x="5165888" y="2201292"/>
            <a:ext cx="5275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>
                <a:solidFill>
                  <a:schemeClr val="bg1"/>
                </a:solidFill>
              </a:rPr>
              <a:t>Azure Speech to Text</a:t>
            </a:r>
          </a:p>
        </p:txBody>
      </p: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5D1129C5-E459-F571-4231-2B0BD58606C6}"/>
              </a:ext>
            </a:extLst>
          </p:cNvPr>
          <p:cNvCxnSpPr>
            <a:cxnSpLocks/>
            <a:endCxn id="46" idx="0"/>
          </p:cNvCxnSpPr>
          <p:nvPr/>
        </p:nvCxnSpPr>
        <p:spPr>
          <a:xfrm rot="10800000">
            <a:off x="8331408" y="2114822"/>
            <a:ext cx="3407602" cy="1269468"/>
          </a:xfrm>
          <a:prstGeom prst="bentConnector4">
            <a:avLst>
              <a:gd name="adj1" fmla="val -9974"/>
              <a:gd name="adj2" fmla="val 115591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B24B0EC3-4C5C-560E-56BD-F5E79366A58B}"/>
              </a:ext>
            </a:extLst>
          </p:cNvPr>
          <p:cNvSpPr txBox="1"/>
          <p:nvPr/>
        </p:nvSpPr>
        <p:spPr>
          <a:xfrm>
            <a:off x="8450189" y="1999499"/>
            <a:ext cx="118921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9c. Sets the agent confidence threshold and updates instructions and prompts,</a:t>
            </a:r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57AEDE2-42C9-3DC1-D7D7-22087B838B2A}"/>
              </a:ext>
            </a:extLst>
          </p:cNvPr>
          <p:cNvCxnSpPr>
            <a:cxnSpLocks/>
          </p:cNvCxnSpPr>
          <p:nvPr/>
        </p:nvCxnSpPr>
        <p:spPr>
          <a:xfrm flipH="1" flipV="1">
            <a:off x="4771043" y="2375131"/>
            <a:ext cx="6315" cy="341449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947151EF-F484-06CF-FCE5-DF58F756492A}"/>
              </a:ext>
            </a:extLst>
          </p:cNvPr>
          <p:cNvSpPr txBox="1"/>
          <p:nvPr/>
        </p:nvSpPr>
        <p:spPr>
          <a:xfrm>
            <a:off x="4738588" y="2445022"/>
            <a:ext cx="8153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1b.Sends multimedia recordings</a:t>
            </a:r>
          </a:p>
        </p:txBody>
      </p:sp>
      <p:cxnSp>
        <p:nvCxnSpPr>
          <p:cNvPr id="159" name="Connector: Elbow 158">
            <a:extLst>
              <a:ext uri="{FF2B5EF4-FFF2-40B4-BE49-F238E27FC236}">
                <a16:creationId xmlns:a16="http://schemas.microsoft.com/office/drawing/2014/main" id="{B63E64DB-6B32-D796-52F4-0282AC89F135}"/>
              </a:ext>
            </a:extLst>
          </p:cNvPr>
          <p:cNvCxnSpPr>
            <a:cxnSpLocks/>
            <a:stCxn id="139" idx="0"/>
            <a:endCxn id="141" idx="0"/>
          </p:cNvCxnSpPr>
          <p:nvPr/>
        </p:nvCxnSpPr>
        <p:spPr>
          <a:xfrm rot="5400000" flipH="1" flipV="1">
            <a:off x="5139441" y="1886553"/>
            <a:ext cx="12700" cy="580442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3B29762A-6959-8027-7AE5-9A02F3314CDB}"/>
              </a:ext>
            </a:extLst>
          </p:cNvPr>
          <p:cNvSpPr txBox="1"/>
          <p:nvPr/>
        </p:nvSpPr>
        <p:spPr>
          <a:xfrm>
            <a:off x="4734546" y="1673535"/>
            <a:ext cx="81533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1c. Invokes speech to text endpoint and extracts transcript</a:t>
            </a:r>
          </a:p>
        </p:txBody>
      </p:sp>
      <p:cxnSp>
        <p:nvCxnSpPr>
          <p:cNvPr id="172" name="Connector: Elbow 171">
            <a:extLst>
              <a:ext uri="{FF2B5EF4-FFF2-40B4-BE49-F238E27FC236}">
                <a16:creationId xmlns:a16="http://schemas.microsoft.com/office/drawing/2014/main" id="{65652E04-1615-9714-3BC5-7B58C3A3E225}"/>
              </a:ext>
            </a:extLst>
          </p:cNvPr>
          <p:cNvCxnSpPr>
            <a:cxnSpLocks/>
            <a:stCxn id="138" idx="3"/>
          </p:cNvCxnSpPr>
          <p:nvPr/>
        </p:nvCxnSpPr>
        <p:spPr>
          <a:xfrm>
            <a:off x="5397517" y="2737277"/>
            <a:ext cx="1151315" cy="48441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90BF93EA-DB8A-6D11-9144-3F5ECB0A48AB}"/>
              </a:ext>
            </a:extLst>
          </p:cNvPr>
          <p:cNvSpPr txBox="1"/>
          <p:nvPr/>
        </p:nvSpPr>
        <p:spPr>
          <a:xfrm>
            <a:off x="5654263" y="2461923"/>
            <a:ext cx="91179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1d. Recordings and extracted text sent and generates transcript score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F820D7B-297A-2CD2-2D06-F1D5D0BC73E1}"/>
              </a:ext>
            </a:extLst>
          </p:cNvPr>
          <p:cNvCxnSpPr>
            <a:cxnSpLocks/>
          </p:cNvCxnSpPr>
          <p:nvPr/>
        </p:nvCxnSpPr>
        <p:spPr>
          <a:xfrm>
            <a:off x="5682189" y="2392910"/>
            <a:ext cx="0" cy="321375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or: Elbow 181">
            <a:extLst>
              <a:ext uri="{FF2B5EF4-FFF2-40B4-BE49-F238E27FC236}">
                <a16:creationId xmlns:a16="http://schemas.microsoft.com/office/drawing/2014/main" id="{F60889A7-5B05-2D89-8DD2-8DF7D785BB18}"/>
              </a:ext>
            </a:extLst>
          </p:cNvPr>
          <p:cNvCxnSpPr>
            <a:cxnSpLocks/>
            <a:stCxn id="135" idx="3"/>
            <a:endCxn id="44" idx="1"/>
          </p:cNvCxnSpPr>
          <p:nvPr/>
        </p:nvCxnSpPr>
        <p:spPr>
          <a:xfrm>
            <a:off x="5410303" y="3080018"/>
            <a:ext cx="1155750" cy="241183"/>
          </a:xfrm>
          <a:prstGeom prst="bentConnector3">
            <a:avLst>
              <a:gd name="adj1" fmla="val 42186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36533EB9-E66E-42D1-DCB0-A6BA0A121A91}"/>
              </a:ext>
            </a:extLst>
          </p:cNvPr>
          <p:cNvSpPr txBox="1"/>
          <p:nvPr/>
        </p:nvSpPr>
        <p:spPr>
          <a:xfrm>
            <a:off x="5306595" y="2816617"/>
            <a:ext cx="6329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1e. Sends SOP documents</a:t>
            </a:r>
          </a:p>
        </p:txBody>
      </p:sp>
      <p:cxnSp>
        <p:nvCxnSpPr>
          <p:cNvPr id="187" name="Connector: Elbow 186">
            <a:extLst>
              <a:ext uri="{FF2B5EF4-FFF2-40B4-BE49-F238E27FC236}">
                <a16:creationId xmlns:a16="http://schemas.microsoft.com/office/drawing/2014/main" id="{82743858-BB46-E5A1-5E8E-5D07472B1A96}"/>
              </a:ext>
            </a:extLst>
          </p:cNvPr>
          <p:cNvCxnSpPr>
            <a:cxnSpLocks/>
            <a:stCxn id="132" idx="3"/>
          </p:cNvCxnSpPr>
          <p:nvPr/>
        </p:nvCxnSpPr>
        <p:spPr>
          <a:xfrm flipV="1">
            <a:off x="5413925" y="3413891"/>
            <a:ext cx="1125187" cy="8868"/>
          </a:xfrm>
          <a:prstGeom prst="bentConnector3">
            <a:avLst>
              <a:gd name="adj1" fmla="val 97858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F2907B01-2A1D-3715-4970-73DA875EAC6B}"/>
              </a:ext>
            </a:extLst>
          </p:cNvPr>
          <p:cNvSpPr txBox="1"/>
          <p:nvPr/>
        </p:nvSpPr>
        <p:spPr>
          <a:xfrm>
            <a:off x="5159956" y="3537664"/>
            <a:ext cx="63294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1f. Sends hazard info</a:t>
            </a:r>
          </a:p>
        </p:txBody>
      </p:sp>
      <p:cxnSp>
        <p:nvCxnSpPr>
          <p:cNvPr id="191" name="Connector: Elbow 190">
            <a:extLst>
              <a:ext uri="{FF2B5EF4-FFF2-40B4-BE49-F238E27FC236}">
                <a16:creationId xmlns:a16="http://schemas.microsoft.com/office/drawing/2014/main" id="{064FE161-6BBB-51C0-5E15-03A0FD2D67A8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6793533" y="3321201"/>
            <a:ext cx="1081127" cy="78898"/>
          </a:xfrm>
          <a:prstGeom prst="bentConnector3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AA7358E4-E320-6D9F-39BF-87EF50D8B3FC}"/>
              </a:ext>
            </a:extLst>
          </p:cNvPr>
          <p:cNvSpPr txBox="1"/>
          <p:nvPr/>
        </p:nvSpPr>
        <p:spPr>
          <a:xfrm>
            <a:off x="7025203" y="3124294"/>
            <a:ext cx="573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2. Past hazard info stored and labeled</a:t>
            </a:r>
          </a:p>
        </p:txBody>
      </p:sp>
      <p:cxnSp>
        <p:nvCxnSpPr>
          <p:cNvPr id="215" name="Connector: Elbow 214">
            <a:extLst>
              <a:ext uri="{FF2B5EF4-FFF2-40B4-BE49-F238E27FC236}">
                <a16:creationId xmlns:a16="http://schemas.microsoft.com/office/drawing/2014/main" id="{B5250FE3-2199-B903-EC4C-320B7465670B}"/>
              </a:ext>
            </a:extLst>
          </p:cNvPr>
          <p:cNvCxnSpPr>
            <a:cxnSpLocks/>
            <a:stCxn id="44" idx="2"/>
            <a:endCxn id="58" idx="1"/>
          </p:cNvCxnSpPr>
          <p:nvPr/>
        </p:nvCxnSpPr>
        <p:spPr>
          <a:xfrm rot="5400000" flipH="1" flipV="1">
            <a:off x="7686636" y="2392699"/>
            <a:ext cx="35398" cy="2049085"/>
          </a:xfrm>
          <a:prstGeom prst="bentConnector4">
            <a:avLst>
              <a:gd name="adj1" fmla="val -1082669"/>
              <a:gd name="adj2" fmla="val 87884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A4B7531D-CB8D-8B14-980E-18FB08EC394C}"/>
              </a:ext>
            </a:extLst>
          </p:cNvPr>
          <p:cNvCxnSpPr>
            <a:cxnSpLocks/>
          </p:cNvCxnSpPr>
          <p:nvPr/>
        </p:nvCxnSpPr>
        <p:spPr>
          <a:xfrm flipH="1">
            <a:off x="10451378" y="3268065"/>
            <a:ext cx="743981" cy="9549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6A31B6DD-FE8C-2529-8B57-CBD03F1AF3AE}"/>
              </a:ext>
            </a:extLst>
          </p:cNvPr>
          <p:cNvSpPr txBox="1"/>
          <p:nvPr/>
        </p:nvSpPr>
        <p:spPr>
          <a:xfrm>
            <a:off x="10446336" y="3003074"/>
            <a:ext cx="75607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4. Asks for audio/ visual guidance for maintenance of specific equipment</a:t>
            </a:r>
          </a:p>
        </p:txBody>
      </p:sp>
      <p:cxnSp>
        <p:nvCxnSpPr>
          <p:cNvPr id="228" name="Connector: Elbow 227">
            <a:extLst>
              <a:ext uri="{FF2B5EF4-FFF2-40B4-BE49-F238E27FC236}">
                <a16:creationId xmlns:a16="http://schemas.microsoft.com/office/drawing/2014/main" id="{D857B634-0511-9A52-805A-DA97C112A8B6}"/>
              </a:ext>
            </a:extLst>
          </p:cNvPr>
          <p:cNvCxnSpPr>
            <a:cxnSpLocks/>
          </p:cNvCxnSpPr>
          <p:nvPr/>
        </p:nvCxnSpPr>
        <p:spPr>
          <a:xfrm rot="10800000">
            <a:off x="8635798" y="2253719"/>
            <a:ext cx="1610750" cy="914955"/>
          </a:xfrm>
          <a:prstGeom prst="bentConnector3">
            <a:avLst>
              <a:gd name="adj1" fmla="val -461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>
            <a:extLst>
              <a:ext uri="{FF2B5EF4-FFF2-40B4-BE49-F238E27FC236}">
                <a16:creationId xmlns:a16="http://schemas.microsoft.com/office/drawing/2014/main" id="{DA0EEC1A-F276-EA0B-DC5A-C13C0E3BF146}"/>
              </a:ext>
            </a:extLst>
          </p:cNvPr>
          <p:cNvSpPr txBox="1"/>
          <p:nvPr/>
        </p:nvSpPr>
        <p:spPr>
          <a:xfrm>
            <a:off x="8859788" y="2290557"/>
            <a:ext cx="93905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5. Forwards query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71DF6BA1-D98A-6DE2-4039-D20385349C40}"/>
              </a:ext>
            </a:extLst>
          </p:cNvPr>
          <p:cNvSpPr txBox="1"/>
          <p:nvPr/>
        </p:nvSpPr>
        <p:spPr>
          <a:xfrm>
            <a:off x="7006566" y="2453480"/>
            <a:ext cx="51939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6. Invokes tools</a:t>
            </a:r>
          </a:p>
        </p:txBody>
      </p: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D16D0A17-E32E-9530-DA66-A4ADFBFF2F1B}"/>
              </a:ext>
            </a:extLst>
          </p:cNvPr>
          <p:cNvCxnSpPr>
            <a:cxnSpLocks/>
          </p:cNvCxnSpPr>
          <p:nvPr/>
        </p:nvCxnSpPr>
        <p:spPr>
          <a:xfrm>
            <a:off x="10003977" y="2737277"/>
            <a:ext cx="138119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51DBCB4A-D300-0ED9-43FD-C345A7770E06}"/>
              </a:ext>
            </a:extLst>
          </p:cNvPr>
          <p:cNvSpPr txBox="1"/>
          <p:nvPr/>
        </p:nvSpPr>
        <p:spPr>
          <a:xfrm>
            <a:off x="7680231" y="2927775"/>
            <a:ext cx="202521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7a. If confidence score &gt;= 0.7, sends summary with citation to video links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EFB54BE2-B6A9-DB05-E208-05802690B1B6}"/>
              </a:ext>
            </a:extLst>
          </p:cNvPr>
          <p:cNvSpPr txBox="1"/>
          <p:nvPr/>
        </p:nvSpPr>
        <p:spPr>
          <a:xfrm>
            <a:off x="10256310" y="2537774"/>
            <a:ext cx="9390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7b. If confidence score &lt;0.7, escalate</a:t>
            </a:r>
          </a:p>
        </p:txBody>
      </p: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43422C33-3CF8-3733-9420-1E624711C077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10446473" y="3528199"/>
            <a:ext cx="748891" cy="2662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id="{37C2769F-B8EC-D386-534C-AC40CEFE5456}"/>
              </a:ext>
            </a:extLst>
          </p:cNvPr>
          <p:cNvSpPr txBox="1"/>
          <p:nvPr/>
        </p:nvSpPr>
        <p:spPr>
          <a:xfrm>
            <a:off x="10642110" y="3405236"/>
            <a:ext cx="33497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8. Response</a:t>
            </a:r>
          </a:p>
        </p:txBody>
      </p:sp>
      <p:cxnSp>
        <p:nvCxnSpPr>
          <p:cNvPr id="261" name="Connector: Elbow 260">
            <a:extLst>
              <a:ext uri="{FF2B5EF4-FFF2-40B4-BE49-F238E27FC236}">
                <a16:creationId xmlns:a16="http://schemas.microsoft.com/office/drawing/2014/main" id="{FFB436C8-B862-613E-AB27-1A10B994CCA9}"/>
              </a:ext>
            </a:extLst>
          </p:cNvPr>
          <p:cNvCxnSpPr>
            <a:cxnSpLocks/>
            <a:stCxn id="23" idx="2"/>
            <a:endCxn id="60" idx="2"/>
          </p:cNvCxnSpPr>
          <p:nvPr/>
        </p:nvCxnSpPr>
        <p:spPr>
          <a:xfrm rot="5400000" flipH="1" flipV="1">
            <a:off x="8711016" y="1906581"/>
            <a:ext cx="188805" cy="5571007"/>
          </a:xfrm>
          <a:prstGeom prst="bentConnector3">
            <a:avLst>
              <a:gd name="adj1" fmla="val -226708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B7D5F4B6-0970-9309-5557-AAD988D541A6}"/>
              </a:ext>
            </a:extLst>
          </p:cNvPr>
          <p:cNvSpPr txBox="1"/>
          <p:nvPr/>
        </p:nvSpPr>
        <p:spPr>
          <a:xfrm>
            <a:off x="7943515" y="5263117"/>
            <a:ext cx="177490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9b. Logged entries are reviewed</a:t>
            </a:r>
          </a:p>
        </p:txBody>
      </p:sp>
      <p:cxnSp>
        <p:nvCxnSpPr>
          <p:cNvPr id="269" name="Connector: Elbow 268">
            <a:extLst>
              <a:ext uri="{FF2B5EF4-FFF2-40B4-BE49-F238E27FC236}">
                <a16:creationId xmlns:a16="http://schemas.microsoft.com/office/drawing/2014/main" id="{74C1E5C4-2130-483E-EFE6-BD3FD3DE359D}"/>
              </a:ext>
            </a:extLst>
          </p:cNvPr>
          <p:cNvCxnSpPr>
            <a:cxnSpLocks/>
            <a:stCxn id="44" idx="2"/>
          </p:cNvCxnSpPr>
          <p:nvPr/>
        </p:nvCxnSpPr>
        <p:spPr>
          <a:xfrm rot="16200000" flipH="1">
            <a:off x="8600829" y="1513905"/>
            <a:ext cx="673498" cy="4515570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271">
            <a:extLst>
              <a:ext uri="{FF2B5EF4-FFF2-40B4-BE49-F238E27FC236}">
                <a16:creationId xmlns:a16="http://schemas.microsoft.com/office/drawing/2014/main" id="{12A79596-15A2-F6D9-BC0F-55DD4C840D04}"/>
              </a:ext>
            </a:extLst>
          </p:cNvPr>
          <p:cNvSpPr txBox="1"/>
          <p:nvPr/>
        </p:nvSpPr>
        <p:spPr>
          <a:xfrm>
            <a:off x="7734957" y="4124785"/>
            <a:ext cx="157904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1da. If the transcript score is low, sends for human review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8DB5B958-5214-E7E7-A95F-64697AB3E016}"/>
              </a:ext>
            </a:extLst>
          </p:cNvPr>
          <p:cNvSpPr txBox="1"/>
          <p:nvPr/>
        </p:nvSpPr>
        <p:spPr>
          <a:xfrm>
            <a:off x="4541179" y="2824964"/>
            <a:ext cx="8153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1a. Stores the learning content multimedia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2A8BC2-1685-4EFB-5632-24D6C44A24E8}"/>
              </a:ext>
            </a:extLst>
          </p:cNvPr>
          <p:cNvSpPr/>
          <p:nvPr/>
        </p:nvSpPr>
        <p:spPr bwMode="auto">
          <a:xfrm>
            <a:off x="4672529" y="3860971"/>
            <a:ext cx="1077121" cy="2462144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A4A2FE-DA67-1385-BA11-6D97E3BF5F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29392" y="4818516"/>
            <a:ext cx="227480" cy="22748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FFB3B1C-662A-F1EA-17D2-F42F15699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29392" y="4225820"/>
            <a:ext cx="227480" cy="22748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64BEBEB-4426-6CCE-9211-CE902F63656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29392" y="3929471"/>
            <a:ext cx="227481" cy="22748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2DEAEE8-E938-09CF-DE81-82BC119121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6682" y="5436632"/>
            <a:ext cx="252900" cy="22748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6409084-4476-454B-1FC5-3B9704D605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29392" y="5732979"/>
            <a:ext cx="227480" cy="2274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F3CAB6-E7E6-B10E-85E3-7BDA67A2F8B0}"/>
              </a:ext>
            </a:extLst>
          </p:cNvPr>
          <p:cNvSpPr txBox="1"/>
          <p:nvPr/>
        </p:nvSpPr>
        <p:spPr>
          <a:xfrm>
            <a:off x="5061261" y="4004739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D365 Customer Portal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63D9C0-0907-5ECA-BCE9-6EEF774B011F}"/>
              </a:ext>
            </a:extLst>
          </p:cNvPr>
          <p:cNvSpPr txBox="1"/>
          <p:nvPr/>
        </p:nvSpPr>
        <p:spPr>
          <a:xfrm>
            <a:off x="5230220" y="4301088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Dataverse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445C70-9AD1-0799-027A-608DCC9DBDDE}"/>
              </a:ext>
            </a:extLst>
          </p:cNvPr>
          <p:cNvSpPr txBox="1"/>
          <p:nvPr/>
        </p:nvSpPr>
        <p:spPr>
          <a:xfrm>
            <a:off x="5072148" y="4893260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Agent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FE282F-CDBA-4BDD-C957-C95C1C563456}"/>
              </a:ext>
            </a:extLst>
          </p:cNvPr>
          <p:cNvSpPr txBox="1"/>
          <p:nvPr/>
        </p:nvSpPr>
        <p:spPr>
          <a:xfrm>
            <a:off x="5007892" y="5511376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Kit - Extend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CF4547-F96D-8B08-D993-B4DCCC05EAE6}"/>
              </a:ext>
            </a:extLst>
          </p:cNvPr>
          <p:cNvSpPr txBox="1"/>
          <p:nvPr/>
        </p:nvSpPr>
        <p:spPr>
          <a:xfrm>
            <a:off x="5124317" y="5807723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Flow / Connector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4F1337-B524-089B-2963-F02E27F6E4E6}"/>
              </a:ext>
            </a:extLst>
          </p:cNvPr>
          <p:cNvSpPr txBox="1"/>
          <p:nvPr/>
        </p:nvSpPr>
        <p:spPr>
          <a:xfrm>
            <a:off x="4845231" y="3707649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LEGEND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D4AAF0D-A222-CA30-C11D-FDFF58D8AF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16682" y="5114864"/>
            <a:ext cx="252900" cy="252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8F43DA27-0C37-C4EF-5D4A-81967A0AF1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29392" y="4522168"/>
            <a:ext cx="227480" cy="2274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483AE67-AC6B-7B5A-194E-33C54F637712}"/>
              </a:ext>
            </a:extLst>
          </p:cNvPr>
          <p:cNvSpPr txBox="1"/>
          <p:nvPr/>
        </p:nvSpPr>
        <p:spPr>
          <a:xfrm>
            <a:off x="5218150" y="4597436"/>
            <a:ext cx="3085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SharePoint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D00DD9-135D-B19B-54EA-C32F47CC98C2}"/>
              </a:ext>
            </a:extLst>
          </p:cNvPr>
          <p:cNvSpPr txBox="1"/>
          <p:nvPr/>
        </p:nvSpPr>
        <p:spPr>
          <a:xfrm>
            <a:off x="5195955" y="5202842"/>
            <a:ext cx="3529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App Insights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D211F745-2E58-2855-200F-4EB3042989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29392" y="6029326"/>
            <a:ext cx="227480" cy="2274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ECCF099-3A27-9095-E2A9-75B7D2C38CBB}"/>
              </a:ext>
            </a:extLst>
          </p:cNvPr>
          <p:cNvSpPr txBox="1"/>
          <p:nvPr/>
        </p:nvSpPr>
        <p:spPr>
          <a:xfrm>
            <a:off x="5124317" y="6104070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MS Teams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DE980103-FF1F-ACE8-94F6-3D3E7F06FBE2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6793533" y="3321201"/>
            <a:ext cx="442496" cy="187450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0C8EAA41-0F47-1564-5C60-369709FD5471}"/>
              </a:ext>
            </a:extLst>
          </p:cNvPr>
          <p:cNvCxnSpPr>
            <a:stCxn id="46" idx="1"/>
            <a:endCxn id="42" idx="0"/>
          </p:cNvCxnSpPr>
          <p:nvPr/>
        </p:nvCxnSpPr>
        <p:spPr>
          <a:xfrm rot="10800000" flipV="1">
            <a:off x="6679795" y="2415701"/>
            <a:ext cx="1350735" cy="644074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F93C8CEC-1097-5689-C3C8-18D362F93362}"/>
              </a:ext>
            </a:extLst>
          </p:cNvPr>
          <p:cNvCxnSpPr>
            <a:cxnSpLocks/>
            <a:stCxn id="44" idx="3"/>
          </p:cNvCxnSpPr>
          <p:nvPr/>
        </p:nvCxnSpPr>
        <p:spPr>
          <a:xfrm flipH="1">
            <a:off x="6566053" y="3321201"/>
            <a:ext cx="227480" cy="314179"/>
          </a:xfrm>
          <a:prstGeom prst="bentConnector5">
            <a:avLst>
              <a:gd name="adj1" fmla="val -100492"/>
              <a:gd name="adj2" fmla="val 42926"/>
              <a:gd name="adj3" fmla="val 200492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3A7FB71B-B6DE-6654-0665-DA8261CEAF47}"/>
              </a:ext>
            </a:extLst>
          </p:cNvPr>
          <p:cNvSpPr txBox="1"/>
          <p:nvPr/>
        </p:nvSpPr>
        <p:spPr>
          <a:xfrm>
            <a:off x="6133804" y="3788811"/>
            <a:ext cx="520523" cy="155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6a. Calculates confidence score</a:t>
            </a:r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7D24A3ED-0506-2AE4-707A-C57EFFF516AD}"/>
              </a:ext>
            </a:extLst>
          </p:cNvPr>
          <p:cNvCxnSpPr>
            <a:cxnSpLocks/>
          </p:cNvCxnSpPr>
          <p:nvPr/>
        </p:nvCxnSpPr>
        <p:spPr>
          <a:xfrm>
            <a:off x="7035393" y="3038853"/>
            <a:ext cx="2992940" cy="117870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Graphic 69">
            <a:extLst>
              <a:ext uri="{FF2B5EF4-FFF2-40B4-BE49-F238E27FC236}">
                <a16:creationId xmlns:a16="http://schemas.microsoft.com/office/drawing/2014/main" id="{E5D158C1-FB8D-6759-7461-0EF13FFF1F3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512740" y="3451033"/>
            <a:ext cx="285357" cy="285357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114591E0-95B2-9136-E831-93FD73B1707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091080" y="3453192"/>
            <a:ext cx="281039" cy="281039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72986FF3-B544-FFAC-26C0-EA6D116CB36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03072" y="3479411"/>
            <a:ext cx="228600" cy="228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9D844D-A73D-740A-962F-6314109F135F}"/>
              </a:ext>
            </a:extLst>
          </p:cNvPr>
          <p:cNvSpPr txBox="1"/>
          <p:nvPr/>
        </p:nvSpPr>
        <p:spPr>
          <a:xfrm>
            <a:off x="6531246" y="3704846"/>
            <a:ext cx="24834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Prompts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785FD3-0A8E-1703-221D-DDFA3CDED596}"/>
              </a:ext>
            </a:extLst>
          </p:cNvPr>
          <p:cNvSpPr txBox="1"/>
          <p:nvPr/>
        </p:nvSpPr>
        <p:spPr>
          <a:xfrm>
            <a:off x="7058521" y="3704846"/>
            <a:ext cx="34615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Connector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F0628A-D783-6E38-4D57-FF6F175921C6}"/>
              </a:ext>
            </a:extLst>
          </p:cNvPr>
          <p:cNvSpPr txBox="1"/>
          <p:nvPr/>
        </p:nvSpPr>
        <p:spPr>
          <a:xfrm>
            <a:off x="5993409" y="3704846"/>
            <a:ext cx="24871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Rest API</a:t>
            </a:r>
          </a:p>
        </p:txBody>
      </p:sp>
    </p:spTree>
    <p:extLst>
      <p:ext uri="{BB962C8B-B14F-4D97-AF65-F5344CB8AC3E}">
        <p14:creationId xmlns:p14="http://schemas.microsoft.com/office/powerpoint/2010/main" val="29194052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282EA0-A3CC-43D6-B26F-F24A992869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AAB47B-A806-4C02-822E-063057A720FF}">
  <ds:schemaRefs>
    <ds:schemaRef ds:uri="http://www.w3.org/XML/1998/namespace"/>
    <ds:schemaRef ds:uri="http://purl.org/dc/elements/1.1/"/>
    <ds:schemaRef ds:uri="http://schemas.microsoft.com/office/infopath/2007/PartnerControls"/>
    <ds:schemaRef ds:uri="b89df779-34ae-475b-8f68-1e14ad50874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ff4aa7a8-f214-4e5b-8210-f35866a47391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8AD0B09-48A9-4980-B2AC-D4585ECD50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1299</Words>
  <Application>Microsoft Office PowerPoint</Application>
  <PresentationFormat>Widescreen</PresentationFormat>
  <Paragraphs>172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5</cp:revision>
  <dcterms:created xsi:type="dcterms:W3CDTF">2025-06-30T09:07:44Z</dcterms:created>
  <dcterms:modified xsi:type="dcterms:W3CDTF">2025-07-20T19:50:56Z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